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8288000" cy="10287000"/>
  <p:notesSz cx="6858000" cy="9144000"/>
  <p:embeddedFontLst>
    <p:embeddedFont>
      <p:font typeface="Glacial Indifference Italics" panose="020B0604020202020204" charset="0"/>
      <p:regular r:id="rId22"/>
    </p:embeddedFont>
    <p:embeddedFont>
      <p:font typeface="Bebas Neue Bold" panose="020B0604020202020204" charset="0"/>
      <p:regular r:id="rId23"/>
    </p:embeddedFont>
    <p:embeddedFont>
      <p:font typeface="Bebas Neue" panose="020B0604020202020204" charset="0"/>
      <p:regular r:id="rId24"/>
    </p:embeddedFont>
    <p:embeddedFont>
      <p:font typeface="Open Sans Extra Bold" panose="020B0604020202020204" charset="0"/>
      <p:regular r:id="rId25"/>
    </p:embeddedFont>
    <p:embeddedFont>
      <p:font typeface="Garet 1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lacial Indifference" panose="020B0604020202020204" charset="0"/>
      <p:regular r:id="rId31"/>
    </p:embeddedFont>
    <p:embeddedFont>
      <p:font typeface="Anton" panose="020B0604020202020204" charset="0"/>
      <p:regular r:id="rId32"/>
    </p:embeddedFont>
    <p:embeddedFont>
      <p:font typeface="Open Sauce Bold" panose="020B0604020202020204" charset="0"/>
      <p:regular r:id="rId33"/>
    </p:embeddedFont>
    <p:embeddedFont>
      <p:font typeface="Open Sauce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4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9108" y="-3348955"/>
            <a:ext cx="13488380" cy="134883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8633" y="4707618"/>
            <a:ext cx="8476015" cy="84760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78009" y="2644691"/>
            <a:ext cx="12123147" cy="613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61"/>
              </a:lnSpc>
            </a:pPr>
            <a:r>
              <a:rPr lang="en-US" sz="8299" spc="-124">
                <a:solidFill>
                  <a:srgbClr val="FFFFFF"/>
                </a:solidFill>
                <a:latin typeface="Bebas Neue Bold"/>
              </a:rPr>
              <a:t>banca dati della giurisprudenza di merito: dall'esperienza del distretto di Perugia al progetto nazionale</a:t>
            </a:r>
          </a:p>
          <a:p>
            <a:pPr marL="0" lvl="0" indent="0">
              <a:lnSpc>
                <a:spcPts val="9917"/>
              </a:lnSpc>
            </a:pPr>
            <a:endParaRPr lang="en-US" sz="8299" spc="-124">
              <a:solidFill>
                <a:srgbClr val="FFFFFF"/>
              </a:solidFill>
              <a:latin typeface="Bebas Neue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764141" y="6551820"/>
            <a:ext cx="6417859" cy="3735180"/>
            <a:chOff x="0" y="0"/>
            <a:chExt cx="2354580" cy="1370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370361"/>
            </a:xfrm>
            <a:custGeom>
              <a:avLst/>
              <a:gdLst/>
              <a:ahLst/>
              <a:cxnLst/>
              <a:rect l="l" t="t" r="r" b="b"/>
              <a:pathLst>
                <a:path w="2353310" h="1370361">
                  <a:moveTo>
                    <a:pt x="784860" y="1303051"/>
                  </a:moveTo>
                  <a:cubicBezTo>
                    <a:pt x="905510" y="1343691"/>
                    <a:pt x="1042670" y="1370361"/>
                    <a:pt x="1177290" y="1370361"/>
                  </a:cubicBezTo>
                  <a:cubicBezTo>
                    <a:pt x="1311910" y="1370361"/>
                    <a:pt x="1441450" y="1347501"/>
                    <a:pt x="1560830" y="1306861"/>
                  </a:cubicBezTo>
                  <a:cubicBezTo>
                    <a:pt x="1563370" y="1305591"/>
                    <a:pt x="1565910" y="1305591"/>
                    <a:pt x="1568450" y="1304321"/>
                  </a:cubicBezTo>
                  <a:cubicBezTo>
                    <a:pt x="2016760" y="1141761"/>
                    <a:pt x="2346960" y="712501"/>
                    <a:pt x="2353310" y="21546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5344"/>
                  </a:lnTo>
                  <a:cubicBezTo>
                    <a:pt x="6350" y="715041"/>
                    <a:pt x="331470" y="1144301"/>
                    <a:pt x="784860" y="1303051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649002" y="0"/>
            <a:ext cx="6417859" cy="6551820"/>
            <a:chOff x="0" y="0"/>
            <a:chExt cx="2354580" cy="24037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2403728"/>
            </a:xfrm>
            <a:custGeom>
              <a:avLst/>
              <a:gdLst/>
              <a:ahLst/>
              <a:cxnLst/>
              <a:rect l="l" t="t" r="r" b="b"/>
              <a:pathLst>
                <a:path w="2353310" h="2403728">
                  <a:moveTo>
                    <a:pt x="784860" y="2336417"/>
                  </a:moveTo>
                  <a:cubicBezTo>
                    <a:pt x="905510" y="2377057"/>
                    <a:pt x="1042670" y="2403728"/>
                    <a:pt x="1177290" y="2403728"/>
                  </a:cubicBezTo>
                  <a:cubicBezTo>
                    <a:pt x="1311910" y="2403728"/>
                    <a:pt x="1441450" y="2380867"/>
                    <a:pt x="1560830" y="2340228"/>
                  </a:cubicBezTo>
                  <a:cubicBezTo>
                    <a:pt x="1563370" y="2338957"/>
                    <a:pt x="1565910" y="2338957"/>
                    <a:pt x="1568450" y="2337687"/>
                  </a:cubicBezTo>
                  <a:cubicBezTo>
                    <a:pt x="2016760" y="2175128"/>
                    <a:pt x="2346960" y="1745867"/>
                    <a:pt x="2353310" y="1245649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44737"/>
                  </a:lnTo>
                  <a:cubicBezTo>
                    <a:pt x="6350" y="1748407"/>
                    <a:pt x="331470" y="2177667"/>
                    <a:pt x="784860" y="2336417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</a:rPr>
                <a:t>      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4472" y="1909781"/>
            <a:ext cx="14767247" cy="78628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72426" y="3594331"/>
            <a:ext cx="169330" cy="5291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96553" y="3594331"/>
            <a:ext cx="169330" cy="5291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46756" y="3594331"/>
            <a:ext cx="169330" cy="5291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3057393" y="1388274"/>
            <a:ext cx="1579121" cy="13008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661477" y="2343292"/>
            <a:ext cx="984737" cy="59576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5960436" y="361315"/>
            <a:ext cx="5109855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La banca </a:t>
            </a:r>
          </a:p>
          <a:p>
            <a:pPr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dati </a:t>
            </a:r>
          </a:p>
          <a:p>
            <a:pPr marL="0" lvl="0" indent="0"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nazionale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10890" y="459809"/>
            <a:ext cx="919354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EE0000"/>
                </a:solidFill>
                <a:latin typeface="Bebas Neue Bold"/>
              </a:rPr>
              <a:t>es. di Ricerca semplice nell'archivio massime con la combinazione di più filtri: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EE0000"/>
                </a:solidFill>
                <a:latin typeface="Bebas Neue Bold"/>
              </a:rPr>
              <a:t>ufficio, riferimento normativo e testo libero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49351" y="3366366"/>
            <a:ext cx="3744086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E0000"/>
                </a:solidFill>
                <a:latin typeface="Bebas Neue"/>
              </a:rPr>
              <a:t>possibilita' di salvare la ricerca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93306" y="6405130"/>
            <a:ext cx="4656177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E0000"/>
                </a:solidFill>
                <a:latin typeface="Bebas Neue"/>
              </a:rPr>
              <a:t>anteprima risultati della ricerca testuale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9912156" y="6282367"/>
            <a:ext cx="169330" cy="5291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9912156" y="7854858"/>
            <a:ext cx="169330" cy="52915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0406087" y="7891470"/>
            <a:ext cx="4944814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E0000"/>
                </a:solidFill>
                <a:latin typeface="Bebas Neue"/>
              </a:rPr>
              <a:t>anteprima precedenti conformi/difformi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654877" y="8741783"/>
            <a:ext cx="984737" cy="59576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19693" y="8741783"/>
            <a:ext cx="984737" cy="59576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454569" y="8684633"/>
            <a:ext cx="5510541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E0000"/>
                </a:solidFill>
                <a:latin typeface="Bebas Neue"/>
              </a:rPr>
              <a:t>possibilita' di aggiungere note personali di commento visibili al solo utente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65306" y="9373870"/>
            <a:ext cx="5668268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EE0000"/>
                </a:solidFill>
                <a:latin typeface="Bebas Neue"/>
              </a:rPr>
              <a:t>possibilita' di generare il pdf della massima con i metadati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764141" y="6551820"/>
            <a:ext cx="6417859" cy="3735180"/>
            <a:chOff x="0" y="0"/>
            <a:chExt cx="2354580" cy="1370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370361"/>
            </a:xfrm>
            <a:custGeom>
              <a:avLst/>
              <a:gdLst/>
              <a:ahLst/>
              <a:cxnLst/>
              <a:rect l="l" t="t" r="r" b="b"/>
              <a:pathLst>
                <a:path w="2353310" h="1370361">
                  <a:moveTo>
                    <a:pt x="784860" y="1303051"/>
                  </a:moveTo>
                  <a:cubicBezTo>
                    <a:pt x="905510" y="1343691"/>
                    <a:pt x="1042670" y="1370361"/>
                    <a:pt x="1177290" y="1370361"/>
                  </a:cubicBezTo>
                  <a:cubicBezTo>
                    <a:pt x="1311910" y="1370361"/>
                    <a:pt x="1441450" y="1347501"/>
                    <a:pt x="1560830" y="1306861"/>
                  </a:cubicBezTo>
                  <a:cubicBezTo>
                    <a:pt x="1563370" y="1305591"/>
                    <a:pt x="1565910" y="1305591"/>
                    <a:pt x="1568450" y="1304321"/>
                  </a:cubicBezTo>
                  <a:cubicBezTo>
                    <a:pt x="2016760" y="1141761"/>
                    <a:pt x="2346960" y="712501"/>
                    <a:pt x="2353310" y="21546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5344"/>
                  </a:lnTo>
                  <a:cubicBezTo>
                    <a:pt x="6350" y="715041"/>
                    <a:pt x="331470" y="1144301"/>
                    <a:pt x="784860" y="1303051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577550" y="0"/>
            <a:ext cx="6489310" cy="4371350"/>
            <a:chOff x="0" y="0"/>
            <a:chExt cx="2354580" cy="1586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1586100"/>
            </a:xfrm>
            <a:custGeom>
              <a:avLst/>
              <a:gdLst/>
              <a:ahLst/>
              <a:cxnLst/>
              <a:rect l="l" t="t" r="r" b="b"/>
              <a:pathLst>
                <a:path w="2353310" h="1586100">
                  <a:moveTo>
                    <a:pt x="784860" y="1518790"/>
                  </a:moveTo>
                  <a:cubicBezTo>
                    <a:pt x="905510" y="1559430"/>
                    <a:pt x="1042670" y="1586100"/>
                    <a:pt x="1177290" y="1586100"/>
                  </a:cubicBezTo>
                  <a:cubicBezTo>
                    <a:pt x="1311910" y="1586100"/>
                    <a:pt x="1441450" y="1563240"/>
                    <a:pt x="1560830" y="1522600"/>
                  </a:cubicBezTo>
                  <a:cubicBezTo>
                    <a:pt x="1563370" y="1521330"/>
                    <a:pt x="1565910" y="1521330"/>
                    <a:pt x="1568450" y="1520060"/>
                  </a:cubicBezTo>
                  <a:cubicBezTo>
                    <a:pt x="2016760" y="1357500"/>
                    <a:pt x="2346960" y="928240"/>
                    <a:pt x="2353310" y="43053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30254"/>
                  </a:lnTo>
                  <a:cubicBezTo>
                    <a:pt x="6350" y="930780"/>
                    <a:pt x="331470" y="1360040"/>
                    <a:pt x="784860" y="1518790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</a:rPr>
                <a:t>      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1677" b="14727"/>
          <a:stretch>
            <a:fillRect/>
          </a:stretch>
        </p:blipFill>
        <p:spPr>
          <a:xfrm>
            <a:off x="370635" y="2580004"/>
            <a:ext cx="17291013" cy="66782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49977" y="4691606"/>
            <a:ext cx="1059543" cy="177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30629" y="4708597"/>
            <a:ext cx="1059543" cy="177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02198" y="4636972"/>
            <a:ext cx="960511" cy="1606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2693" y="4636972"/>
            <a:ext cx="856384" cy="143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474" y="6844256"/>
            <a:ext cx="396668" cy="3379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76373" y="6897243"/>
            <a:ext cx="1387045" cy="23201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5887299" y="332104"/>
            <a:ext cx="4582196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La banca </a:t>
            </a:r>
          </a:p>
          <a:p>
            <a:pPr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dati </a:t>
            </a:r>
          </a:p>
          <a:p>
            <a:pPr marL="0" lvl="0" indent="0"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nazionale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11259" y="458471"/>
            <a:ext cx="13485316" cy="40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375E88"/>
                </a:solidFill>
                <a:latin typeface="Anton"/>
              </a:rPr>
              <a:t>Possibilità di navigare tra i risultati e raggiungere tramite link le massime e i provvedimenti collegati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0306" y="1107599"/>
            <a:ext cx="13909737" cy="40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375E88"/>
                </a:solidFill>
                <a:latin typeface="Anton"/>
              </a:rPr>
              <a:t>Possibilità di scaricare il testo del provvedimento e il pdf della massima con i metadati e le note dell'utente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1958980"/>
            <a:ext cx="9630699" cy="40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375E88"/>
                </a:solidFill>
                <a:latin typeface="Anton"/>
              </a:rPr>
              <a:t>Possibilità di copiare la massima o i suoi estremi come citazione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68513" y="53171"/>
            <a:ext cx="6619487" cy="10287000"/>
            <a:chOff x="0" y="0"/>
            <a:chExt cx="1706071" cy="2651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6071" cy="2651316"/>
            </a:xfrm>
            <a:custGeom>
              <a:avLst/>
              <a:gdLst/>
              <a:ahLst/>
              <a:cxnLst/>
              <a:rect l="l" t="t" r="r" b="b"/>
              <a:pathLst>
                <a:path w="1706071" h="2651316">
                  <a:moveTo>
                    <a:pt x="0" y="0"/>
                  </a:moveTo>
                  <a:lnTo>
                    <a:pt x="1706071" y="0"/>
                  </a:lnTo>
                  <a:lnTo>
                    <a:pt x="1706071" y="2651316"/>
                  </a:lnTo>
                  <a:lnTo>
                    <a:pt x="0" y="2651316"/>
                  </a:lnTo>
                  <a:close/>
                </a:path>
              </a:pathLst>
            </a:custGeom>
            <a:solidFill>
              <a:srgbClr val="8167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74775" y="923972"/>
            <a:ext cx="932969" cy="8629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74775" y="2477406"/>
            <a:ext cx="932969" cy="862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74775" y="4026202"/>
            <a:ext cx="932969" cy="8629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52328" y="5533543"/>
            <a:ext cx="932969" cy="8629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52328" y="6855415"/>
            <a:ext cx="932969" cy="86299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370833"/>
            <a:ext cx="18288000" cy="916167"/>
            <a:chOff x="0" y="0"/>
            <a:chExt cx="4816593" cy="2412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41295"/>
            </a:xfrm>
            <a:custGeom>
              <a:avLst/>
              <a:gdLst/>
              <a:ahLst/>
              <a:cxnLst/>
              <a:rect l="l" t="t" r="r" b="b"/>
              <a:pathLst>
                <a:path w="4816592" h="241295">
                  <a:moveTo>
                    <a:pt x="0" y="0"/>
                  </a:moveTo>
                  <a:lnTo>
                    <a:pt x="4816592" y="0"/>
                  </a:lnTo>
                  <a:lnTo>
                    <a:pt x="4816592" y="241295"/>
                  </a:lnTo>
                  <a:lnTo>
                    <a:pt x="0" y="241295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t="1803" b="1803"/>
          <a:stretch>
            <a:fillRect/>
          </a:stretch>
        </p:blipFill>
        <p:spPr>
          <a:xfrm>
            <a:off x="39760" y="74342"/>
            <a:ext cx="11524038" cy="929649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3085544" y="1028700"/>
            <a:ext cx="4855942" cy="2675179"/>
            <a:chOff x="0" y="0"/>
            <a:chExt cx="6474590" cy="356690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6474590" cy="187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</a:pPr>
              <a:r>
                <a:rPr lang="en-US" sz="3099" spc="-61">
                  <a:solidFill>
                    <a:srgbClr val="FFFFFF"/>
                  </a:solidFill>
                  <a:latin typeface="Bebas Neue Bold"/>
                </a:rPr>
                <a:t>Catalogazione dei provvedimenti secondo parole chiave e riferimenti normativi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157416"/>
              <a:ext cx="6474590" cy="1409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9"/>
                </a:lnSpc>
              </a:pPr>
              <a:r>
                <a:rPr lang="en-US" sz="3099">
                  <a:solidFill>
                    <a:srgbClr val="FFFFFF"/>
                  </a:solidFill>
                  <a:latin typeface="Bebas Neue Bold"/>
                </a:rPr>
                <a:t>Collegamento con i precedenti conformi/difformi dell'Ufficio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62899" y="4026202"/>
            <a:ext cx="4369923" cy="4332872"/>
            <a:chOff x="0" y="0"/>
            <a:chExt cx="5826565" cy="577716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"/>
              <a:ext cx="5826565" cy="187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20"/>
                </a:lnSpc>
              </a:pPr>
              <a:r>
                <a:rPr lang="en-US" sz="3100" spc="-62">
                  <a:solidFill>
                    <a:srgbClr val="FFFFFF"/>
                  </a:solidFill>
                  <a:latin typeface="Bebas Neue Bold"/>
                </a:rPr>
                <a:t>esito rispetto al grado di giudizio precedente ed eventuali annotazioni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132474"/>
              <a:ext cx="5826565" cy="3644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Bebas Neue Bold"/>
                </a:rPr>
                <a:t>Collegamenti con l'eventuale giudizio di Cassazione</a:t>
              </a:r>
            </a:p>
            <a:p>
              <a:pPr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Bebas Neue Bold"/>
                </a:rPr>
                <a:t>Note personali dell'utente con possibilità di creare link interni o esterni alla banca dati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403358" y="172132"/>
            <a:ext cx="4855942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Bebas Neue Bold"/>
              </a:rPr>
              <a:t>La scheda della massima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407" y="9497129"/>
            <a:ext cx="426812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FDDC68"/>
                </a:solidFill>
                <a:latin typeface="Bebas Neue Bold"/>
              </a:rPr>
              <a:t>La banca dati nazionale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764141" y="6551820"/>
            <a:ext cx="6417859" cy="3735180"/>
            <a:chOff x="0" y="0"/>
            <a:chExt cx="2354580" cy="1370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370361"/>
            </a:xfrm>
            <a:custGeom>
              <a:avLst/>
              <a:gdLst/>
              <a:ahLst/>
              <a:cxnLst/>
              <a:rect l="l" t="t" r="r" b="b"/>
              <a:pathLst>
                <a:path w="2353310" h="1370361">
                  <a:moveTo>
                    <a:pt x="784860" y="1303051"/>
                  </a:moveTo>
                  <a:cubicBezTo>
                    <a:pt x="905510" y="1343691"/>
                    <a:pt x="1042670" y="1370361"/>
                    <a:pt x="1177290" y="1370361"/>
                  </a:cubicBezTo>
                  <a:cubicBezTo>
                    <a:pt x="1311910" y="1370361"/>
                    <a:pt x="1441450" y="1347501"/>
                    <a:pt x="1560830" y="1306861"/>
                  </a:cubicBezTo>
                  <a:cubicBezTo>
                    <a:pt x="1563370" y="1305591"/>
                    <a:pt x="1565910" y="1305591"/>
                    <a:pt x="1568450" y="1304321"/>
                  </a:cubicBezTo>
                  <a:cubicBezTo>
                    <a:pt x="2016760" y="1141761"/>
                    <a:pt x="2346960" y="712501"/>
                    <a:pt x="2353310" y="21546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5344"/>
                  </a:lnTo>
                  <a:cubicBezTo>
                    <a:pt x="6350" y="715041"/>
                    <a:pt x="331470" y="1144301"/>
                    <a:pt x="784860" y="1303051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649002" y="0"/>
            <a:ext cx="6417859" cy="6551820"/>
            <a:chOff x="0" y="0"/>
            <a:chExt cx="2354580" cy="24037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2403728"/>
            </a:xfrm>
            <a:custGeom>
              <a:avLst/>
              <a:gdLst/>
              <a:ahLst/>
              <a:cxnLst/>
              <a:rect l="l" t="t" r="r" b="b"/>
              <a:pathLst>
                <a:path w="2353310" h="2403728">
                  <a:moveTo>
                    <a:pt x="784860" y="2336417"/>
                  </a:moveTo>
                  <a:cubicBezTo>
                    <a:pt x="905510" y="2377057"/>
                    <a:pt x="1042670" y="2403728"/>
                    <a:pt x="1177290" y="2403728"/>
                  </a:cubicBezTo>
                  <a:cubicBezTo>
                    <a:pt x="1311910" y="2403728"/>
                    <a:pt x="1441450" y="2380867"/>
                    <a:pt x="1560830" y="2340228"/>
                  </a:cubicBezTo>
                  <a:cubicBezTo>
                    <a:pt x="1563370" y="2338957"/>
                    <a:pt x="1565910" y="2338957"/>
                    <a:pt x="1568450" y="2337687"/>
                  </a:cubicBezTo>
                  <a:cubicBezTo>
                    <a:pt x="2016760" y="2175128"/>
                    <a:pt x="2346960" y="1745867"/>
                    <a:pt x="2353310" y="1245649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44737"/>
                  </a:lnTo>
                  <a:cubicBezTo>
                    <a:pt x="6350" y="1748407"/>
                    <a:pt x="331470" y="2177667"/>
                    <a:pt x="784860" y="2336417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471" r="1471"/>
          <a:stretch>
            <a:fillRect/>
          </a:stretch>
        </p:blipFill>
        <p:spPr>
          <a:xfrm>
            <a:off x="80818" y="855005"/>
            <a:ext cx="15493506" cy="81654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887299" y="332104"/>
            <a:ext cx="4582196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La banca </a:t>
            </a:r>
          </a:p>
          <a:p>
            <a:pPr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dati </a:t>
            </a:r>
          </a:p>
          <a:p>
            <a:pPr marL="0" lvl="0" indent="0"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nazionale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818" y="184611"/>
            <a:ext cx="514830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271A62"/>
                </a:solidFill>
                <a:latin typeface="Bebas Neue Bold"/>
              </a:rPr>
              <a:t>La pagina del provvedimento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6482" y="4880594"/>
            <a:ext cx="622108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EB3346"/>
                </a:solidFill>
                <a:latin typeface="Bebas Neue"/>
              </a:rPr>
              <a:t>massima/e del provvedimento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54969" y="5583633"/>
            <a:ext cx="758640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EB3346"/>
                </a:solidFill>
                <a:latin typeface="Bebas Neue"/>
              </a:rPr>
              <a:t>collegamento al grado precedente/successivo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64906" y="6350078"/>
            <a:ext cx="1132566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EB3346"/>
                </a:solidFill>
                <a:latin typeface="Bebas Neue"/>
              </a:rPr>
              <a:t>esito del giudizio ed eventuali annotazioni DEL REDATTORE (ad es. sulla pena)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16540" y="7120276"/>
            <a:ext cx="1267076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EB3346"/>
                </a:solidFill>
                <a:latin typeface="Bebas Neue"/>
              </a:rPr>
              <a:t>spazio note dell'utente, funzione copia estremi, pdf del provvedimento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47401" y="7820045"/>
            <a:ext cx="622108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EB3346"/>
                </a:solidFill>
                <a:latin typeface="Bebas Neue"/>
              </a:rPr>
              <a:t>OPZIONE MOSTRA provvediMENTO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09641" y="0"/>
            <a:ext cx="6978359" cy="9258300"/>
            <a:chOff x="0" y="0"/>
            <a:chExt cx="1798564" cy="2386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8564" cy="2386184"/>
            </a:xfrm>
            <a:custGeom>
              <a:avLst/>
              <a:gdLst/>
              <a:ahLst/>
              <a:cxnLst/>
              <a:rect l="l" t="t" r="r" b="b"/>
              <a:pathLst>
                <a:path w="1798564" h="2386184">
                  <a:moveTo>
                    <a:pt x="0" y="0"/>
                  </a:moveTo>
                  <a:lnTo>
                    <a:pt x="1798564" y="0"/>
                  </a:lnTo>
                  <a:lnTo>
                    <a:pt x="1798564" y="2386184"/>
                  </a:lnTo>
                  <a:lnTo>
                    <a:pt x="0" y="2386184"/>
                  </a:lnTo>
                  <a:close/>
                </a:path>
              </a:pathLst>
            </a:custGeom>
            <a:solidFill>
              <a:srgbClr val="B0A0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r="30244" b="1148"/>
          <a:stretch>
            <a:fillRect/>
          </a:stretch>
        </p:blipFill>
        <p:spPr>
          <a:xfrm>
            <a:off x="0" y="1670074"/>
            <a:ext cx="11309641" cy="86169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9393" y="2654889"/>
            <a:ext cx="1318878" cy="797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2294168" y="5713960"/>
            <a:ext cx="169330" cy="52915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702953" y="1770774"/>
            <a:ext cx="6447944" cy="2917749"/>
            <a:chOff x="0" y="0"/>
            <a:chExt cx="8597259" cy="389033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859725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59"/>
                </a:lnSpc>
              </a:pPr>
              <a:r>
                <a:rPr lang="en-US" sz="3299" spc="-65">
                  <a:solidFill>
                    <a:srgbClr val="271A62"/>
                  </a:solidFill>
                  <a:latin typeface="Bebas Neue Bold"/>
                </a:rPr>
                <a:t>la ricerca testuale  consente di ricercare un testo "libero" all'interno del provvedimento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01791"/>
              <a:ext cx="8597259" cy="2288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sz="3299">
                  <a:solidFill>
                    <a:srgbClr val="271A62"/>
                  </a:solidFill>
                  <a:latin typeface="Bebas Neue Bold"/>
                </a:rPr>
                <a:t>il sistema consente di visualizzare, in estratto, le parti del provvedimento contenenti la parola ricercata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702953" y="4960222"/>
            <a:ext cx="6377965" cy="3011681"/>
            <a:chOff x="0" y="0"/>
            <a:chExt cx="8503954" cy="401557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8503954" cy="682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79"/>
                </a:lnSpc>
              </a:pPr>
              <a:r>
                <a:rPr lang="en-US" sz="3316" spc="-66">
                  <a:solidFill>
                    <a:srgbClr val="271A62"/>
                  </a:solidFill>
                  <a:latin typeface="Bebas Neue Bold"/>
                </a:rPr>
                <a:t>IL SISTEMA CONSENTE ANCHE, cliccando su di esso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334"/>
              <a:ext cx="8503954" cy="3063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20"/>
                </a:lnSpc>
              </a:pPr>
              <a:r>
                <a:rPr lang="en-US" sz="3300">
                  <a:solidFill>
                    <a:srgbClr val="271A62"/>
                  </a:solidFill>
                  <a:latin typeface="Bebas Neue Bold"/>
                </a:rPr>
                <a:t>DI visualizzare L'INTERO PROVVEDIMENTO, DI NAVIGARE ED EFFETTUARE ULTERIORI RICERCHE ALL'INTERNO DI ESSO</a:t>
              </a:r>
            </a:p>
            <a:p>
              <a:pPr algn="just">
                <a:lnSpc>
                  <a:spcPts val="4620"/>
                </a:lnSpc>
              </a:pPr>
              <a:endParaRPr lang="en-US" sz="3300">
                <a:solidFill>
                  <a:srgbClr val="271A62"/>
                </a:solidFill>
                <a:latin typeface="Bebas Neue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89783" y="487603"/>
            <a:ext cx="9295399" cy="69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029">
                <a:solidFill>
                  <a:srgbClr val="271A62"/>
                </a:solidFill>
                <a:latin typeface="Bebas Neue Bold"/>
              </a:rPr>
              <a:t>La funzione di ricerca all'interno del provvedimento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09641" y="0"/>
            <a:ext cx="6978359" cy="9258300"/>
            <a:chOff x="0" y="0"/>
            <a:chExt cx="1798564" cy="2386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8564" cy="2386184"/>
            </a:xfrm>
            <a:custGeom>
              <a:avLst/>
              <a:gdLst/>
              <a:ahLst/>
              <a:cxnLst/>
              <a:rect l="l" t="t" r="r" b="b"/>
              <a:pathLst>
                <a:path w="1798564" h="2386184">
                  <a:moveTo>
                    <a:pt x="0" y="0"/>
                  </a:moveTo>
                  <a:lnTo>
                    <a:pt x="1798564" y="0"/>
                  </a:lnTo>
                  <a:lnTo>
                    <a:pt x="1798564" y="2386184"/>
                  </a:lnTo>
                  <a:lnTo>
                    <a:pt x="0" y="2386184"/>
                  </a:lnTo>
                  <a:close/>
                </a:path>
              </a:pathLst>
            </a:custGeom>
            <a:solidFill>
              <a:srgbClr val="B0A0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359" t="1569" r="22217" b="9327"/>
          <a:stretch>
            <a:fillRect/>
          </a:stretch>
        </p:blipFill>
        <p:spPr>
          <a:xfrm>
            <a:off x="0" y="1237934"/>
            <a:ext cx="11309641" cy="80203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478959" y="2367720"/>
            <a:ext cx="6543834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</a:pPr>
            <a:r>
              <a:rPr lang="en-US" sz="3499" spc="-69">
                <a:solidFill>
                  <a:srgbClr val="FFFFFF"/>
                </a:solidFill>
                <a:latin typeface="Bebas Neue Bold"/>
              </a:rPr>
              <a:t>l'estratto selezionato viene evidenziato all'interno dell'intero testo del provvedimento per  consentire all'utente una migliore e più rapida comprensione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78959" y="5143500"/>
            <a:ext cx="6703651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</a:pPr>
            <a:r>
              <a:rPr lang="en-US" sz="3499" spc="-69">
                <a:solidFill>
                  <a:srgbClr val="FFFFFF"/>
                </a:solidFill>
                <a:latin typeface="Bebas Neue Bold"/>
              </a:rPr>
              <a:t>dalla finestra aperta sarà inoltre possibile modificare la ricerca testuale, inserendo nuovi criteri di ricerca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6224" y="160737"/>
            <a:ext cx="8783026" cy="67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9"/>
              </a:lnSpc>
            </a:pPr>
            <a:r>
              <a:rPr lang="en-US" sz="3907">
                <a:solidFill>
                  <a:srgbClr val="271A62"/>
                </a:solidFill>
                <a:latin typeface="Bebas Neue Bold"/>
              </a:rPr>
              <a:t>La ricerca nel testo del provvedimento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09641" y="0"/>
            <a:ext cx="6978359" cy="9258300"/>
            <a:chOff x="0" y="0"/>
            <a:chExt cx="1798564" cy="2386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8564" cy="2386184"/>
            </a:xfrm>
            <a:custGeom>
              <a:avLst/>
              <a:gdLst/>
              <a:ahLst/>
              <a:cxnLst/>
              <a:rect l="l" t="t" r="r" b="b"/>
              <a:pathLst>
                <a:path w="1798564" h="2386184">
                  <a:moveTo>
                    <a:pt x="0" y="0"/>
                  </a:moveTo>
                  <a:lnTo>
                    <a:pt x="1798564" y="0"/>
                  </a:lnTo>
                  <a:lnTo>
                    <a:pt x="1798564" y="2386184"/>
                  </a:lnTo>
                  <a:lnTo>
                    <a:pt x="0" y="2386184"/>
                  </a:lnTo>
                  <a:close/>
                </a:path>
              </a:pathLst>
            </a:custGeom>
            <a:solidFill>
              <a:srgbClr val="B0A0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1119" r="8991" b="9370"/>
          <a:stretch>
            <a:fillRect/>
          </a:stretch>
        </p:blipFill>
        <p:spPr>
          <a:xfrm>
            <a:off x="0" y="1256394"/>
            <a:ext cx="11309641" cy="800190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574848" y="2515591"/>
            <a:ext cx="6447944" cy="4227119"/>
            <a:chOff x="0" y="0"/>
            <a:chExt cx="8597259" cy="563615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597259" cy="2095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199"/>
                </a:lnSpc>
              </a:pPr>
              <a:r>
                <a:rPr lang="en-US" sz="3499" spc="-69">
                  <a:solidFill>
                    <a:srgbClr val="FFFFFF"/>
                  </a:solidFill>
                  <a:latin typeface="Bebas Neue Bold"/>
                </a:rPr>
                <a:t>la nuova parola inserita nella barra di ricerca viene evidenziata all'interno del provvedimento;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386016"/>
              <a:ext cx="8597259" cy="3250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Bebas Neue Bold"/>
                </a:rPr>
                <a:t>attraverso i pulsanti di navigazione precedente/successivo è possibile scorrere il testo del provvedimento e anche selezionarlo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6224" y="160737"/>
            <a:ext cx="8783026" cy="66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9"/>
              </a:lnSpc>
            </a:pPr>
            <a:r>
              <a:rPr lang="en-US" sz="3807">
                <a:solidFill>
                  <a:srgbClr val="271A62"/>
                </a:solidFill>
                <a:latin typeface="Bebas Neue Bold"/>
              </a:rPr>
              <a:t>La ricerca nel testo del provvedimento</a:t>
            </a: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</a:rPr>
                <a:t>    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1905650"/>
            <a:ext cx="7352650" cy="7352650"/>
            <a:chOff x="0" y="0"/>
            <a:chExt cx="3282950" cy="3282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0000" r="-300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3974898" y="-1102951"/>
            <a:ext cx="5400254" cy="2346957"/>
            <a:chOff x="0" y="0"/>
            <a:chExt cx="6306345" cy="27407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06345" cy="2740745"/>
            </a:xfrm>
            <a:custGeom>
              <a:avLst/>
              <a:gdLst/>
              <a:ahLst/>
              <a:cxnLst/>
              <a:rect l="l" t="t" r="r" b="b"/>
              <a:pathLst>
                <a:path w="6306345" h="2740745">
                  <a:moveTo>
                    <a:pt x="6306345" y="2740745"/>
                  </a:moveTo>
                  <a:lnTo>
                    <a:pt x="1124331" y="2740745"/>
                  </a:lnTo>
                  <a:cubicBezTo>
                    <a:pt x="503428" y="2740745"/>
                    <a:pt x="0" y="2237317"/>
                    <a:pt x="0" y="1616414"/>
                  </a:cubicBezTo>
                  <a:lnTo>
                    <a:pt x="0" y="0"/>
                  </a:lnTo>
                  <a:lnTo>
                    <a:pt x="5182014" y="0"/>
                  </a:lnTo>
                  <a:cubicBezTo>
                    <a:pt x="5803044" y="0"/>
                    <a:pt x="6306345" y="503428"/>
                    <a:pt x="6306345" y="1124331"/>
                  </a:cubicBezTo>
                  <a:lnTo>
                    <a:pt x="6306345" y="2740745"/>
                  </a:lnTo>
                  <a:close/>
                </a:path>
              </a:pathLst>
            </a:custGeom>
            <a:solidFill>
              <a:srgbClr val="FDDC6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580165" y="703461"/>
            <a:ext cx="10241641" cy="7404789"/>
            <a:chOff x="0" y="-9525"/>
            <a:chExt cx="13393195" cy="859622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4915683"/>
              <a:ext cx="13393195" cy="3671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0" lvl="1" indent="-237490">
                <a:lnSpc>
                  <a:spcPts val="30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Chatbot: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consente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 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interazione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, in modo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conversazionale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, con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una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sorta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di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assistente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virtuale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(</a:t>
              </a:r>
              <a:r>
                <a:rPr lang="en-US" sz="2400" i="1" dirty="0">
                  <a:solidFill>
                    <a:srgbClr val="271A62"/>
                  </a:solidFill>
                  <a:ea typeface="+mn-lt"/>
                  <a:cs typeface="+mn-lt"/>
                </a:rPr>
                <a:t>chatbot AI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), al quale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porre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domande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per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reperire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più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facilmente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le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informazioni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desiderate. Nelle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risposte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viene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sempre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fornita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la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fonte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attraverso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l'indicazione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"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rif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." con  accesso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diretto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al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documento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citato</a:t>
              </a:r>
              <a:r>
                <a:rPr lang="en-US" sz="2400" dirty="0">
                  <a:solidFill>
                    <a:srgbClr val="271A62"/>
                  </a:solidFill>
                  <a:latin typeface="Open Sauce"/>
                  <a:ea typeface="+mn-lt"/>
                  <a:cs typeface="+mn-lt"/>
                </a:rPr>
                <a:t>;</a:t>
              </a:r>
              <a:endParaRPr lang="it-IT" sz="2400" dirty="0">
                <a:ea typeface="Calibri"/>
                <a:cs typeface="Calibri"/>
              </a:endParaRPr>
            </a:p>
            <a:p>
              <a:pPr>
                <a:lnSpc>
                  <a:spcPts val="3080"/>
                </a:lnSpc>
              </a:pPr>
              <a:endParaRPr lang="en-US" sz="2400" dirty="0">
                <a:solidFill>
                  <a:srgbClr val="271A62"/>
                </a:solidFill>
                <a:latin typeface="Open Sauce"/>
              </a:endParaRPr>
            </a:p>
            <a:p>
              <a:pPr marL="474980" lvl="1" indent="-237490">
                <a:lnSpc>
                  <a:spcPts val="30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Abstract GPT: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consente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di 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generare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, in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pochi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secondi, un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estratto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delle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pronunce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in modo da </a:t>
              </a:r>
              <a:r>
                <a:rPr lang="en-US" sz="2400" dirty="0" err="1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avere</a:t>
              </a:r>
              <a:r>
                <a:rPr lang="en-US" sz="2400" dirty="0">
                  <a:solidFill>
                    <a:srgbClr val="271A62"/>
                  </a:solidFill>
                  <a:latin typeface="Calibri"/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una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sintesi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del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documento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e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valutarne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la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sua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attinenza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alla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ricerca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ed un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eventuale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ausilio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 per la </a:t>
              </a:r>
              <a:r>
                <a:rPr lang="en-US" sz="2400" dirty="0" err="1">
                  <a:solidFill>
                    <a:srgbClr val="271A62"/>
                  </a:solidFill>
                  <a:ea typeface="+mn-lt"/>
                  <a:cs typeface="+mn-lt"/>
                </a:rPr>
                <a:t>massimazione</a:t>
              </a:r>
              <a:r>
                <a:rPr lang="en-US" sz="2400" dirty="0">
                  <a:solidFill>
                    <a:srgbClr val="271A62"/>
                  </a:solidFill>
                  <a:ea typeface="+mn-lt"/>
                  <a:cs typeface="+mn-lt"/>
                </a:rPr>
                <a:t>.</a:t>
              </a:r>
              <a:endParaRPr lang="en-US" sz="2400" dirty="0">
                <a:solidFill>
                  <a:srgbClr val="271A62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3393195" cy="3706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spc="-140" dirty="0">
                  <a:solidFill>
                    <a:srgbClr val="271A62"/>
                  </a:solidFill>
                  <a:latin typeface="Garet 1 Bold"/>
                </a:rPr>
                <a:t>Banca </a:t>
              </a:r>
              <a:r>
                <a:rPr lang="en-US" sz="6000" spc="-140" dirty="0" err="1">
                  <a:solidFill>
                    <a:srgbClr val="271A62"/>
                  </a:solidFill>
                  <a:latin typeface="Garet 1 Bold"/>
                </a:rPr>
                <a:t>dati</a:t>
              </a:r>
              <a:r>
                <a:rPr lang="en-US" sz="6000" spc="-140" dirty="0">
                  <a:solidFill>
                    <a:srgbClr val="271A62"/>
                  </a:solidFill>
                  <a:latin typeface="Garet 1 Bold"/>
                </a:rPr>
                <a:t> di </a:t>
              </a:r>
              <a:r>
                <a:rPr lang="en-US" sz="6000" spc="-140" dirty="0" err="1">
                  <a:solidFill>
                    <a:srgbClr val="271A62"/>
                  </a:solidFill>
                  <a:latin typeface="Garet 1 Bold"/>
                </a:rPr>
                <a:t>merito</a:t>
              </a:r>
              <a:r>
                <a:rPr lang="en-US" sz="6000" spc="-140" dirty="0">
                  <a:solidFill>
                    <a:srgbClr val="271A62"/>
                  </a:solidFill>
                  <a:latin typeface="Garet 1 Bold"/>
                </a:rPr>
                <a:t> e </a:t>
              </a:r>
              <a:r>
                <a:rPr lang="en-US" sz="6000" spc="-140" dirty="0" err="1">
                  <a:solidFill>
                    <a:srgbClr val="271A62"/>
                  </a:solidFill>
                  <a:latin typeface="Garet 1 Bold"/>
                </a:rPr>
                <a:t>Intelligenza</a:t>
              </a:r>
              <a:r>
                <a:rPr lang="en-US" sz="6000" spc="-140" dirty="0">
                  <a:solidFill>
                    <a:srgbClr val="271A62"/>
                  </a:solidFill>
                  <a:latin typeface="Garet 1 Bold"/>
                </a:rPr>
                <a:t> </a:t>
              </a:r>
              <a:r>
                <a:rPr lang="en-US" sz="6000" spc="-140" dirty="0" err="1">
                  <a:solidFill>
                    <a:srgbClr val="271A62"/>
                  </a:solidFill>
                  <a:latin typeface="Garet 1 Bold"/>
                </a:rPr>
                <a:t>artificiale</a:t>
              </a:r>
              <a:r>
                <a:rPr lang="en-US" sz="6000" spc="-140" dirty="0">
                  <a:solidFill>
                    <a:srgbClr val="271A62"/>
                  </a:solidFill>
                  <a:latin typeface="Garet 1 Bold"/>
                </a:rPr>
                <a:t>: Chatbot e Abstract GPT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179" t="14053" r="927" b="2176"/>
          <a:stretch>
            <a:fillRect/>
          </a:stretch>
        </p:blipFill>
        <p:spPr>
          <a:xfrm>
            <a:off x="912901" y="1690530"/>
            <a:ext cx="17319285" cy="85964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872876" y="243479"/>
            <a:ext cx="1637609" cy="14470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91411" y="557212"/>
            <a:ext cx="10827406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440"/>
              </a:lnSpc>
            </a:pPr>
            <a:r>
              <a:rPr lang="en-US" sz="6200" spc="-124">
                <a:solidFill>
                  <a:srgbClr val="271A62"/>
                </a:solidFill>
                <a:latin typeface="Garet 1 Bold"/>
              </a:rPr>
              <a:t>Un esempio di Chatbot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</a:rPr>
                <a:t>      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255642"/>
            <a:ext cx="7010076" cy="2759449"/>
            <a:chOff x="0" y="0"/>
            <a:chExt cx="9346768" cy="3679265"/>
          </a:xfrm>
        </p:grpSpPr>
        <p:sp>
          <p:nvSpPr>
            <p:cNvPr id="6" name="TextBox 6"/>
            <p:cNvSpPr txBox="1"/>
            <p:nvPr/>
          </p:nvSpPr>
          <p:spPr>
            <a:xfrm>
              <a:off x="0" y="3168869"/>
              <a:ext cx="9346768" cy="510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 dirty="0">
                  <a:solidFill>
                    <a:srgbClr val="271A62"/>
                  </a:solidFill>
                  <a:latin typeface="Bebas Neue"/>
                </a:rPr>
                <a:t>Dati al 10 </a:t>
              </a:r>
              <a:r>
                <a:rPr lang="en-US" sz="2200" dirty="0" err="1">
                  <a:solidFill>
                    <a:srgbClr val="271A62"/>
                  </a:solidFill>
                  <a:latin typeface="Bebas Neue"/>
                </a:rPr>
                <a:t>ottobre</a:t>
              </a:r>
              <a:r>
                <a:rPr lang="en-US" sz="2200" dirty="0">
                  <a:solidFill>
                    <a:srgbClr val="271A62"/>
                  </a:solidFill>
                  <a:latin typeface="Bebas Neue"/>
                </a:rPr>
                <a:t>  2023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9346768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399"/>
                </a:lnSpc>
              </a:pPr>
              <a:r>
                <a:rPr lang="en-US" sz="6999" spc="-139">
                  <a:solidFill>
                    <a:srgbClr val="271A62"/>
                  </a:solidFill>
                  <a:latin typeface="Garet 1 Bold"/>
                </a:rPr>
                <a:t>I numeri della banca dati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0"/>
            <a:ext cx="9144000" cy="4629150"/>
            <a:chOff x="0" y="0"/>
            <a:chExt cx="2356725" cy="11930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6725" cy="1193092"/>
            </a:xfrm>
            <a:custGeom>
              <a:avLst/>
              <a:gdLst/>
              <a:ahLst/>
              <a:cxnLst/>
              <a:rect l="l" t="t" r="r" b="b"/>
              <a:pathLst>
                <a:path w="2356725" h="1193092">
                  <a:moveTo>
                    <a:pt x="0" y="0"/>
                  </a:moveTo>
                  <a:lnTo>
                    <a:pt x="2356725" y="0"/>
                  </a:lnTo>
                  <a:lnTo>
                    <a:pt x="2356725" y="1193092"/>
                  </a:lnTo>
                  <a:lnTo>
                    <a:pt x="0" y="1193092"/>
                  </a:lnTo>
                  <a:close/>
                </a:path>
              </a:pathLst>
            </a:custGeom>
            <a:solidFill>
              <a:srgbClr val="B0A0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4629150"/>
            <a:ext cx="9144000" cy="4629150"/>
            <a:chOff x="0" y="0"/>
            <a:chExt cx="2356725" cy="11930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56725" cy="1193092"/>
            </a:xfrm>
            <a:custGeom>
              <a:avLst/>
              <a:gdLst/>
              <a:ahLst/>
              <a:cxnLst/>
              <a:rect l="l" t="t" r="r" b="b"/>
              <a:pathLst>
                <a:path w="2356725" h="1193092">
                  <a:moveTo>
                    <a:pt x="0" y="0"/>
                  </a:moveTo>
                  <a:lnTo>
                    <a:pt x="2356725" y="0"/>
                  </a:lnTo>
                  <a:lnTo>
                    <a:pt x="2356725" y="1193092"/>
                  </a:lnTo>
                  <a:lnTo>
                    <a:pt x="0" y="1193092"/>
                  </a:lnTo>
                  <a:close/>
                </a:path>
              </a:pathLst>
            </a:custGeom>
            <a:solidFill>
              <a:srgbClr val="8167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43157" y="1296700"/>
            <a:ext cx="3516143" cy="2035751"/>
            <a:chOff x="0" y="0"/>
            <a:chExt cx="4688191" cy="271433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4688191" cy="1054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239"/>
                </a:lnSpc>
              </a:pPr>
              <a:r>
                <a:rPr lang="en-US" sz="5150" spc="-103" dirty="0">
                  <a:solidFill>
                    <a:srgbClr val="FFFFFF"/>
                  </a:solidFill>
                  <a:latin typeface="Garet 1 Bold"/>
                </a:rPr>
                <a:t>700</a:t>
              </a:r>
              <a:endParaRPr lang="en-US" sz="5199" spc="-103" dirty="0">
                <a:solidFill>
                  <a:srgbClr val="FFFFFF"/>
                </a:solidFill>
                <a:latin typeface="Garet 1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34268"/>
              <a:ext cx="4688191" cy="1380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Garet 1 Bold"/>
                </a:rPr>
                <a:t>Provvedimenti di Corte d'appello massimati, catalogati e collegati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96580" y="5749637"/>
            <a:ext cx="3516143" cy="2388176"/>
            <a:chOff x="0" y="0"/>
            <a:chExt cx="4688191" cy="318423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0"/>
              <a:ext cx="4688191" cy="1054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239"/>
                </a:lnSpc>
              </a:pPr>
              <a:r>
                <a:rPr lang="en-US" sz="5150" spc="-103" dirty="0">
                  <a:solidFill>
                    <a:srgbClr val="FFFFFF"/>
                  </a:solidFill>
                  <a:latin typeface="Garet 1 Bold"/>
                </a:rPr>
                <a:t>2000</a:t>
              </a:r>
              <a:endParaRPr lang="en-US" sz="5199" spc="-103" dirty="0">
                <a:solidFill>
                  <a:srgbClr val="FFFFFF"/>
                </a:solidFill>
                <a:latin typeface="Garet 1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324743"/>
              <a:ext cx="4688191" cy="1859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Open Sauce Bold"/>
                </a:rPr>
                <a:t>Provvedimenti di Corte d'appello e dei Tribunali del distretto, catalogati e resi in ocr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10893" y="6169188"/>
            <a:ext cx="3098146" cy="1549073"/>
            <a:chOff x="0" y="0"/>
            <a:chExt cx="4130862" cy="2065431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4130862" cy="2065431"/>
              <a:chOff x="0" y="0"/>
              <a:chExt cx="2540000" cy="127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09800" y="1264333"/>
                    </a:lnTo>
                    <a:cubicBezTo>
                      <a:pt x="2207486" y="746936"/>
                      <a:pt x="1787402" y="328727"/>
                      <a:pt x="1270000" y="328727"/>
                    </a:cubicBezTo>
                    <a:cubicBezTo>
                      <a:pt x="752598" y="328727"/>
                      <a:pt x="332514" y="746936"/>
                      <a:pt x="330200" y="1264333"/>
                    </a:cubicBezTo>
                    <a:close/>
                  </a:path>
                </a:pathLst>
              </a:custGeom>
              <a:solidFill>
                <a:srgbClr val="B0A0FF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135449" y="1016259"/>
                <a:ext cx="1261495" cy="256590"/>
              </a:xfrm>
              <a:custGeom>
                <a:avLst/>
                <a:gdLst/>
                <a:ahLst/>
                <a:cxnLst/>
                <a:rect l="l" t="t" r="r" b="b"/>
                <a:pathLst>
                  <a:path w="1261495" h="256590">
                    <a:moveTo>
                      <a:pt x="142659" y="253482"/>
                    </a:moveTo>
                    <a:cubicBezTo>
                      <a:pt x="97257" y="256590"/>
                      <a:pt x="53662" y="235168"/>
                      <a:pt x="28381" y="197328"/>
                    </a:cubicBezTo>
                    <a:cubicBezTo>
                      <a:pt x="3101" y="159487"/>
                      <a:pt x="0" y="111012"/>
                      <a:pt x="20252" y="70258"/>
                    </a:cubicBezTo>
                    <a:cubicBezTo>
                      <a:pt x="40505" y="29505"/>
                      <a:pt x="81015" y="2702"/>
                      <a:pt x="126443" y="0"/>
                    </a:cubicBezTo>
                    <a:lnTo>
                      <a:pt x="1232963" y="31019"/>
                    </a:lnTo>
                    <a:cubicBezTo>
                      <a:pt x="1242043" y="30398"/>
                      <a:pt x="1250762" y="34682"/>
                      <a:pt x="1255818" y="42250"/>
                    </a:cubicBezTo>
                    <a:cubicBezTo>
                      <a:pt x="1260874" y="49818"/>
                      <a:pt x="1261495" y="59513"/>
                      <a:pt x="1257444" y="67664"/>
                    </a:cubicBezTo>
                    <a:cubicBezTo>
                      <a:pt x="1253394" y="75815"/>
                      <a:pt x="1245292" y="81175"/>
                      <a:pt x="1236206" y="81716"/>
                    </a:cubicBezTo>
                    <a:lnTo>
                      <a:pt x="142659" y="253482"/>
                    </a:lnTo>
                    <a:close/>
                  </a:path>
                </a:pathLst>
              </a:custGeom>
              <a:solidFill>
                <a:srgbClr val="FDDC68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10210893" y="1573827"/>
            <a:ext cx="3098146" cy="1549073"/>
            <a:chOff x="0" y="0"/>
            <a:chExt cx="4130862" cy="2065431"/>
          </a:xfrm>
        </p:grpSpPr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0" y="0"/>
              <a:ext cx="4130862" cy="2065431"/>
              <a:chOff x="0" y="0"/>
              <a:chExt cx="2540000" cy="127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209800" y="1264333"/>
                    </a:lnTo>
                    <a:cubicBezTo>
                      <a:pt x="2207486" y="746936"/>
                      <a:pt x="1787402" y="328727"/>
                      <a:pt x="1270000" y="328727"/>
                    </a:cubicBezTo>
                    <a:cubicBezTo>
                      <a:pt x="752598" y="328727"/>
                      <a:pt x="332514" y="746936"/>
                      <a:pt x="330200" y="1264333"/>
                    </a:cubicBezTo>
                    <a:close/>
                  </a:path>
                </a:pathLst>
              </a:custGeom>
              <a:solidFill>
                <a:srgbClr val="8167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1135183" y="159546"/>
                <a:ext cx="435778" cy="1118261"/>
              </a:xfrm>
              <a:custGeom>
                <a:avLst/>
                <a:gdLst/>
                <a:ahLst/>
                <a:cxnLst/>
                <a:rect l="l" t="t" r="r" b="b"/>
                <a:pathLst>
                  <a:path w="435778" h="1118261">
                    <a:moveTo>
                      <a:pt x="256906" y="1018428"/>
                    </a:moveTo>
                    <a:cubicBezTo>
                      <a:pt x="244570" y="1062232"/>
                      <a:pt x="209738" y="1096088"/>
                      <a:pt x="165601" y="1107175"/>
                    </a:cubicBezTo>
                    <a:cubicBezTo>
                      <a:pt x="121464" y="1118262"/>
                      <a:pt x="74768" y="1104885"/>
                      <a:pt x="43195" y="1072110"/>
                    </a:cubicBezTo>
                    <a:cubicBezTo>
                      <a:pt x="11623" y="1039335"/>
                      <a:pt x="0" y="992173"/>
                      <a:pt x="12728" y="948480"/>
                    </a:cubicBezTo>
                    <a:lnTo>
                      <a:pt x="384396" y="19967"/>
                    </a:lnTo>
                    <a:cubicBezTo>
                      <a:pt x="386864" y="11206"/>
                      <a:pt x="393830" y="4435"/>
                      <a:pt x="402658" y="2218"/>
                    </a:cubicBezTo>
                    <a:cubicBezTo>
                      <a:pt x="411485" y="0"/>
                      <a:pt x="420824" y="2676"/>
                      <a:pt x="427139" y="9231"/>
                    </a:cubicBezTo>
                    <a:cubicBezTo>
                      <a:pt x="433453" y="15786"/>
                      <a:pt x="435778" y="25218"/>
                      <a:pt x="433232" y="33957"/>
                    </a:cubicBezTo>
                    <a:lnTo>
                      <a:pt x="256906" y="1018428"/>
                    </a:lnTo>
                    <a:close/>
                  </a:path>
                </a:pathLst>
              </a:custGeom>
              <a:solidFill>
                <a:srgbClr val="FDDC68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084146" y="6214081"/>
            <a:ext cx="7682360" cy="4072919"/>
            <a:chOff x="0" y="0"/>
            <a:chExt cx="2354580" cy="1248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48316"/>
            </a:xfrm>
            <a:custGeom>
              <a:avLst/>
              <a:gdLst/>
              <a:ahLst/>
              <a:cxnLst/>
              <a:rect l="l" t="t" r="r" b="b"/>
              <a:pathLst>
                <a:path w="2353310" h="1248316">
                  <a:moveTo>
                    <a:pt x="784860" y="1181006"/>
                  </a:moveTo>
                  <a:cubicBezTo>
                    <a:pt x="905510" y="1221646"/>
                    <a:pt x="1042670" y="1248316"/>
                    <a:pt x="1177290" y="1248316"/>
                  </a:cubicBezTo>
                  <a:cubicBezTo>
                    <a:pt x="1311910" y="1248316"/>
                    <a:pt x="1441450" y="1225456"/>
                    <a:pt x="1560830" y="1184816"/>
                  </a:cubicBezTo>
                  <a:cubicBezTo>
                    <a:pt x="1563370" y="1183546"/>
                    <a:pt x="1565910" y="1183546"/>
                    <a:pt x="1568450" y="1182276"/>
                  </a:cubicBezTo>
                  <a:cubicBezTo>
                    <a:pt x="2016760" y="1019716"/>
                    <a:pt x="2346960" y="590456"/>
                    <a:pt x="2353310" y="937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3769"/>
                  </a:lnTo>
                  <a:cubicBezTo>
                    <a:pt x="6350" y="592996"/>
                    <a:pt x="331470" y="1022256"/>
                    <a:pt x="784860" y="1181006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418116"/>
            <a:ext cx="18288000" cy="868884"/>
            <a:chOff x="0" y="0"/>
            <a:chExt cx="4816593" cy="2288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28842"/>
            </a:xfrm>
            <a:custGeom>
              <a:avLst/>
              <a:gdLst/>
              <a:ahLst/>
              <a:cxnLst/>
              <a:rect l="l" t="t" r="r" b="b"/>
              <a:pathLst>
                <a:path w="4816592" h="228842">
                  <a:moveTo>
                    <a:pt x="0" y="0"/>
                  </a:moveTo>
                  <a:lnTo>
                    <a:pt x="4816592" y="0"/>
                  </a:lnTo>
                  <a:lnTo>
                    <a:pt x="4816592" y="228842"/>
                  </a:lnTo>
                  <a:lnTo>
                    <a:pt x="0" y="228842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6872" y="7112738"/>
            <a:ext cx="2083923" cy="205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8068" y="4229397"/>
            <a:ext cx="834344" cy="5944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65725" y="2303887"/>
            <a:ext cx="876687" cy="6246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32466" y="989390"/>
            <a:ext cx="900864" cy="6418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8068" y="6781303"/>
            <a:ext cx="852510" cy="60741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596872" y="1733386"/>
            <a:ext cx="5213169" cy="4045530"/>
            <a:chOff x="0" y="0"/>
            <a:chExt cx="6950891" cy="539404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900830"/>
              <a:ext cx="6950891" cy="49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1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6950891" cy="453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927"/>
                </a:lnSpc>
              </a:pPr>
              <a:r>
                <a:rPr lang="en-US" sz="7439" spc="-148">
                  <a:solidFill>
                    <a:srgbClr val="271A62"/>
                  </a:solidFill>
                  <a:latin typeface="Garet 1 Bold"/>
                </a:rPr>
                <a:t>Obiettivi del progetto: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860837" y="962025"/>
            <a:ext cx="9171509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71A62"/>
                </a:solidFill>
                <a:latin typeface="Open Sans Extra Bold"/>
              </a:rPr>
              <a:t>TRASPARENZA DELLE DECISIONI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60665" y="1954381"/>
            <a:ext cx="9139545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71A62"/>
                </a:solidFill>
                <a:latin typeface="Open Sans Extra Bold"/>
              </a:rPr>
              <a:t>CIRCOLARITA' DELLA GIURISPRUDENZA TRA I E II GRADO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60665" y="3977146"/>
            <a:ext cx="9698980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71A62"/>
                </a:solidFill>
                <a:latin typeface="Open Sans Extra Bold"/>
              </a:rPr>
              <a:t>CONSAPEVOLEZZA DELLE DECISIONI E SUPERAMENTO DEI CONTRASTI INCONSAPEVOLI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61010" y="6522849"/>
            <a:ext cx="9498635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71A62"/>
                </a:solidFill>
                <a:latin typeface="Open Sans Extra Bold"/>
              </a:rPr>
              <a:t>ELABORAZIONE DI UNA MASSIMA CHE VALORIZZI LA SOLUZIONE DEL CASO CONCRETO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0" y="-286716"/>
            <a:ext cx="18288000" cy="1028700"/>
            <a:chOff x="0" y="0"/>
            <a:chExt cx="4816593" cy="2709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857" y="5143500"/>
            <a:ext cx="17365990" cy="6129248"/>
            <a:chOff x="0" y="0"/>
            <a:chExt cx="16787319" cy="59250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87320" cy="5925009"/>
            </a:xfrm>
            <a:custGeom>
              <a:avLst/>
              <a:gdLst/>
              <a:ahLst/>
              <a:cxnLst/>
              <a:rect l="l" t="t" r="r" b="b"/>
              <a:pathLst>
                <a:path w="16787320" h="5925009">
                  <a:moveTo>
                    <a:pt x="16787320" y="5925009"/>
                  </a:moveTo>
                  <a:lnTo>
                    <a:pt x="1124331" y="5925009"/>
                  </a:lnTo>
                  <a:cubicBezTo>
                    <a:pt x="503428" y="5925009"/>
                    <a:pt x="0" y="5421581"/>
                    <a:pt x="0" y="4800678"/>
                  </a:cubicBezTo>
                  <a:lnTo>
                    <a:pt x="0" y="0"/>
                  </a:lnTo>
                  <a:lnTo>
                    <a:pt x="15662988" y="0"/>
                  </a:lnTo>
                  <a:cubicBezTo>
                    <a:pt x="16284018" y="0"/>
                    <a:pt x="16787320" y="503428"/>
                    <a:pt x="16787320" y="1124331"/>
                  </a:cubicBezTo>
                  <a:lnTo>
                    <a:pt x="16787320" y="59250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6744190" y="-1824297"/>
            <a:ext cx="13488380" cy="1348838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1028700"/>
            <a:ext cx="6621937" cy="8229600"/>
            <a:chOff x="0" y="0"/>
            <a:chExt cx="5108702" cy="63489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08702" cy="6348984"/>
            </a:xfrm>
            <a:custGeom>
              <a:avLst/>
              <a:gdLst/>
              <a:ahLst/>
              <a:cxnLst/>
              <a:rect l="l" t="t" r="r" b="b"/>
              <a:pathLst>
                <a:path w="5108702" h="6348984">
                  <a:moveTo>
                    <a:pt x="5108702" y="2554351"/>
                  </a:moveTo>
                  <a:lnTo>
                    <a:pt x="5108702" y="3794506"/>
                  </a:lnTo>
                  <a:cubicBezTo>
                    <a:pt x="5108702" y="5205222"/>
                    <a:pt x="3965067" y="6348857"/>
                    <a:pt x="2554351" y="6348857"/>
                  </a:cubicBezTo>
                  <a:lnTo>
                    <a:pt x="2554351" y="6348857"/>
                  </a:lnTo>
                  <a:cubicBezTo>
                    <a:pt x="1143635" y="6348984"/>
                    <a:pt x="0" y="5205349"/>
                    <a:pt x="0" y="3794506"/>
                  </a:cubicBezTo>
                  <a:lnTo>
                    <a:pt x="0" y="2554351"/>
                  </a:lnTo>
                  <a:cubicBezTo>
                    <a:pt x="0" y="1143635"/>
                    <a:pt x="1143635" y="0"/>
                    <a:pt x="2554351" y="0"/>
                  </a:cubicBezTo>
                  <a:lnTo>
                    <a:pt x="2554351" y="0"/>
                  </a:lnTo>
                  <a:cubicBezTo>
                    <a:pt x="3965067" y="0"/>
                    <a:pt x="5108702" y="1143635"/>
                    <a:pt x="5108702" y="25543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901991" y="5670859"/>
            <a:ext cx="8476015" cy="847601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144000" y="1182784"/>
            <a:ext cx="5612402" cy="3357847"/>
            <a:chOff x="0" y="0"/>
            <a:chExt cx="7483202" cy="447713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7483202" cy="4477130"/>
              <a:chOff x="0" y="0"/>
              <a:chExt cx="12382500" cy="7408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" y="0"/>
                <a:ext cx="12357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2357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2209800" y="0"/>
                    </a:moveTo>
                    <a:cubicBezTo>
                      <a:pt x="2095500" y="0"/>
                      <a:pt x="1993900" y="88900"/>
                      <a:pt x="1993900" y="215900"/>
                    </a:cubicBezTo>
                    <a:lnTo>
                      <a:pt x="1993900" y="279400"/>
                    </a:lnTo>
                    <a:cubicBezTo>
                      <a:pt x="1993900" y="393700"/>
                      <a:pt x="2095500" y="495300"/>
                      <a:pt x="2209800" y="495300"/>
                    </a:cubicBezTo>
                    <a:cubicBezTo>
                      <a:pt x="2324100" y="495300"/>
                      <a:pt x="2425700" y="393700"/>
                      <a:pt x="2425700" y="279400"/>
                    </a:cubicBezTo>
                    <a:lnTo>
                      <a:pt x="2425700" y="215900"/>
                    </a:lnTo>
                    <a:cubicBezTo>
                      <a:pt x="2425700" y="88900"/>
                      <a:pt x="2324100" y="0"/>
                      <a:pt x="2209800" y="0"/>
                    </a:cubicBezTo>
                    <a:moveTo>
                      <a:pt x="1993900" y="965200"/>
                    </a:moveTo>
                    <a:cubicBezTo>
                      <a:pt x="1993900" y="965200"/>
                      <a:pt x="1981200" y="952500"/>
                      <a:pt x="1981200" y="965200"/>
                    </a:cubicBezTo>
                    <a:lnTo>
                      <a:pt x="1828800" y="1320800"/>
                    </a:lnTo>
                    <a:cubicBezTo>
                      <a:pt x="1803400" y="1371600"/>
                      <a:pt x="1752600" y="1409700"/>
                      <a:pt x="1689100" y="1409700"/>
                    </a:cubicBezTo>
                    <a:lnTo>
                      <a:pt x="1625600" y="1409700"/>
                    </a:lnTo>
                    <a:cubicBezTo>
                      <a:pt x="1612900" y="1409700"/>
                      <a:pt x="1600200" y="1409700"/>
                      <a:pt x="1600200" y="1397000"/>
                    </a:cubicBezTo>
                    <a:cubicBezTo>
                      <a:pt x="1587500" y="1384300"/>
                      <a:pt x="1587500" y="1371600"/>
                      <a:pt x="1600200" y="1358900"/>
                    </a:cubicBezTo>
                    <a:lnTo>
                      <a:pt x="1790700" y="914400"/>
                    </a:lnTo>
                    <a:lnTo>
                      <a:pt x="1854200" y="736600"/>
                    </a:lnTo>
                    <a:cubicBezTo>
                      <a:pt x="1905000" y="635000"/>
                      <a:pt x="2006600" y="558800"/>
                      <a:pt x="2120900" y="558800"/>
                    </a:cubicBezTo>
                    <a:lnTo>
                      <a:pt x="2298700" y="558800"/>
                    </a:lnTo>
                    <a:cubicBezTo>
                      <a:pt x="2413000" y="558800"/>
                      <a:pt x="2514600" y="635000"/>
                      <a:pt x="2565400" y="736600"/>
                    </a:cubicBezTo>
                    <a:lnTo>
                      <a:pt x="2628900" y="914400"/>
                    </a:lnTo>
                    <a:lnTo>
                      <a:pt x="2819400" y="1358900"/>
                    </a:lnTo>
                    <a:cubicBezTo>
                      <a:pt x="2832100" y="1371600"/>
                      <a:pt x="2832100" y="1384300"/>
                      <a:pt x="2819400" y="1397000"/>
                    </a:cubicBezTo>
                    <a:cubicBezTo>
                      <a:pt x="2819400" y="1409700"/>
                      <a:pt x="2806700" y="1409700"/>
                      <a:pt x="2794000" y="1409700"/>
                    </a:cubicBezTo>
                    <a:lnTo>
                      <a:pt x="2730500" y="1409700"/>
                    </a:lnTo>
                    <a:cubicBezTo>
                      <a:pt x="2667000" y="1409700"/>
                      <a:pt x="2616200" y="1371600"/>
                      <a:pt x="2590800" y="1320800"/>
                    </a:cubicBezTo>
                    <a:lnTo>
                      <a:pt x="2438400" y="965200"/>
                    </a:lnTo>
                    <a:cubicBezTo>
                      <a:pt x="2438400" y="952500"/>
                      <a:pt x="2425700" y="965200"/>
                      <a:pt x="2425700" y="965200"/>
                    </a:cubicBezTo>
                    <a:lnTo>
                      <a:pt x="2489200" y="1409700"/>
                    </a:lnTo>
                    <a:lnTo>
                      <a:pt x="2565400" y="2222500"/>
                    </a:lnTo>
                    <a:cubicBezTo>
                      <a:pt x="2565400" y="2235200"/>
                      <a:pt x="2552700" y="2235200"/>
                      <a:pt x="2552700" y="2247900"/>
                    </a:cubicBezTo>
                    <a:cubicBezTo>
                      <a:pt x="2540000" y="2247900"/>
                      <a:pt x="2540000" y="2260600"/>
                      <a:pt x="2527300" y="2260600"/>
                    </a:cubicBezTo>
                    <a:lnTo>
                      <a:pt x="2476500" y="2260600"/>
                    </a:lnTo>
                    <a:cubicBezTo>
                      <a:pt x="2400300" y="2260600"/>
                      <a:pt x="2336800" y="2209800"/>
                      <a:pt x="2336800" y="2133600"/>
                    </a:cubicBezTo>
                    <a:lnTo>
                      <a:pt x="2222500" y="1447800"/>
                    </a:lnTo>
                    <a:cubicBezTo>
                      <a:pt x="2209800" y="1447800"/>
                      <a:pt x="2209800" y="1447800"/>
                      <a:pt x="2197100" y="1447800"/>
                    </a:cubicBezTo>
                    <a:lnTo>
                      <a:pt x="2082800" y="2133600"/>
                    </a:lnTo>
                    <a:cubicBezTo>
                      <a:pt x="2082800" y="2209800"/>
                      <a:pt x="2019300" y="2260600"/>
                      <a:pt x="1943100" y="2260600"/>
                    </a:cubicBezTo>
                    <a:lnTo>
                      <a:pt x="1892300" y="2260600"/>
                    </a:lnTo>
                    <a:cubicBezTo>
                      <a:pt x="1879600" y="2260600"/>
                      <a:pt x="1879600" y="2247900"/>
                      <a:pt x="1866900" y="2247900"/>
                    </a:cubicBezTo>
                    <a:cubicBezTo>
                      <a:pt x="1866900" y="2235200"/>
                      <a:pt x="1854200" y="2235200"/>
                      <a:pt x="1854200" y="2222500"/>
                    </a:cubicBezTo>
                    <a:lnTo>
                      <a:pt x="1930400" y="1409700"/>
                    </a:lnTo>
                    <a:lnTo>
                      <a:pt x="1993900" y="965200"/>
                    </a:lnTo>
                    <a:moveTo>
                      <a:pt x="3797300" y="0"/>
                    </a:moveTo>
                    <a:cubicBezTo>
                      <a:pt x="3683000" y="0"/>
                      <a:pt x="3581400" y="88900"/>
                      <a:pt x="3581400" y="215900"/>
                    </a:cubicBezTo>
                    <a:lnTo>
                      <a:pt x="3581400" y="279400"/>
                    </a:lnTo>
                    <a:cubicBezTo>
                      <a:pt x="3581400" y="393700"/>
                      <a:pt x="3683000" y="495300"/>
                      <a:pt x="3797300" y="495300"/>
                    </a:cubicBezTo>
                    <a:cubicBezTo>
                      <a:pt x="3911600" y="495300"/>
                      <a:pt x="4013200" y="393700"/>
                      <a:pt x="4013200" y="279400"/>
                    </a:cubicBezTo>
                    <a:lnTo>
                      <a:pt x="4013200" y="215900"/>
                    </a:lnTo>
                    <a:cubicBezTo>
                      <a:pt x="4013200" y="88900"/>
                      <a:pt x="3911600" y="0"/>
                      <a:pt x="3797300" y="0"/>
                    </a:cubicBezTo>
                    <a:moveTo>
                      <a:pt x="3581400" y="965200"/>
                    </a:moveTo>
                    <a:cubicBezTo>
                      <a:pt x="3581400" y="965200"/>
                      <a:pt x="3568700" y="952500"/>
                      <a:pt x="3568700" y="965200"/>
                    </a:cubicBezTo>
                    <a:lnTo>
                      <a:pt x="3416300" y="1320800"/>
                    </a:lnTo>
                    <a:cubicBezTo>
                      <a:pt x="3390900" y="1371600"/>
                      <a:pt x="3340100" y="1409700"/>
                      <a:pt x="3276600" y="1409700"/>
                    </a:cubicBezTo>
                    <a:lnTo>
                      <a:pt x="3213100" y="1409700"/>
                    </a:lnTo>
                    <a:cubicBezTo>
                      <a:pt x="3200400" y="1409700"/>
                      <a:pt x="3187700" y="1409700"/>
                      <a:pt x="3187700" y="1397000"/>
                    </a:cubicBezTo>
                    <a:cubicBezTo>
                      <a:pt x="3175000" y="1384300"/>
                      <a:pt x="3175000" y="1371600"/>
                      <a:pt x="3187700" y="1358900"/>
                    </a:cubicBezTo>
                    <a:lnTo>
                      <a:pt x="3378200" y="914400"/>
                    </a:lnTo>
                    <a:lnTo>
                      <a:pt x="3441700" y="736600"/>
                    </a:lnTo>
                    <a:cubicBezTo>
                      <a:pt x="3492500" y="635000"/>
                      <a:pt x="3594100" y="558800"/>
                      <a:pt x="3708400" y="558800"/>
                    </a:cubicBezTo>
                    <a:lnTo>
                      <a:pt x="3886200" y="558800"/>
                    </a:lnTo>
                    <a:cubicBezTo>
                      <a:pt x="4000500" y="558800"/>
                      <a:pt x="4102100" y="635000"/>
                      <a:pt x="4152900" y="736600"/>
                    </a:cubicBezTo>
                    <a:lnTo>
                      <a:pt x="4216400" y="914400"/>
                    </a:lnTo>
                    <a:lnTo>
                      <a:pt x="4406900" y="1358900"/>
                    </a:lnTo>
                    <a:cubicBezTo>
                      <a:pt x="4419600" y="1371600"/>
                      <a:pt x="4419600" y="1384300"/>
                      <a:pt x="4406900" y="1397000"/>
                    </a:cubicBezTo>
                    <a:cubicBezTo>
                      <a:pt x="4406900" y="1409700"/>
                      <a:pt x="4394200" y="1409700"/>
                      <a:pt x="4381500" y="1409700"/>
                    </a:cubicBezTo>
                    <a:lnTo>
                      <a:pt x="4318000" y="1409700"/>
                    </a:lnTo>
                    <a:cubicBezTo>
                      <a:pt x="4254500" y="1409700"/>
                      <a:pt x="4203700" y="1371600"/>
                      <a:pt x="4178300" y="1320800"/>
                    </a:cubicBezTo>
                    <a:lnTo>
                      <a:pt x="4025900" y="965200"/>
                    </a:lnTo>
                    <a:cubicBezTo>
                      <a:pt x="4025900" y="952500"/>
                      <a:pt x="4013200" y="965200"/>
                      <a:pt x="4013200" y="965200"/>
                    </a:cubicBezTo>
                    <a:lnTo>
                      <a:pt x="4076700" y="1409700"/>
                    </a:lnTo>
                    <a:lnTo>
                      <a:pt x="4152900" y="2222500"/>
                    </a:lnTo>
                    <a:cubicBezTo>
                      <a:pt x="4152900" y="2235200"/>
                      <a:pt x="4140200" y="2235200"/>
                      <a:pt x="4140200" y="2247900"/>
                    </a:cubicBezTo>
                    <a:cubicBezTo>
                      <a:pt x="4127500" y="2247900"/>
                      <a:pt x="4127500" y="2260600"/>
                      <a:pt x="4114800" y="2260600"/>
                    </a:cubicBezTo>
                    <a:lnTo>
                      <a:pt x="4064000" y="2260600"/>
                    </a:lnTo>
                    <a:cubicBezTo>
                      <a:pt x="3987800" y="2260600"/>
                      <a:pt x="3924300" y="2209800"/>
                      <a:pt x="3924300" y="2133600"/>
                    </a:cubicBezTo>
                    <a:lnTo>
                      <a:pt x="3810000" y="1447800"/>
                    </a:lnTo>
                    <a:cubicBezTo>
                      <a:pt x="3797300" y="1447800"/>
                      <a:pt x="3797300" y="1447800"/>
                      <a:pt x="3784600" y="1447800"/>
                    </a:cubicBezTo>
                    <a:lnTo>
                      <a:pt x="3670300" y="2133600"/>
                    </a:lnTo>
                    <a:cubicBezTo>
                      <a:pt x="3670300" y="2209800"/>
                      <a:pt x="3606800" y="2260600"/>
                      <a:pt x="3530600" y="2260600"/>
                    </a:cubicBezTo>
                    <a:lnTo>
                      <a:pt x="3479800" y="2260600"/>
                    </a:lnTo>
                    <a:cubicBezTo>
                      <a:pt x="3467100" y="2260600"/>
                      <a:pt x="3467100" y="2247900"/>
                      <a:pt x="3454400" y="2247900"/>
                    </a:cubicBezTo>
                    <a:cubicBezTo>
                      <a:pt x="3454400" y="2235200"/>
                      <a:pt x="3441700" y="2235200"/>
                      <a:pt x="3441700" y="2222500"/>
                    </a:cubicBezTo>
                    <a:lnTo>
                      <a:pt x="3517900" y="1409700"/>
                    </a:lnTo>
                    <a:lnTo>
                      <a:pt x="3581400" y="965200"/>
                    </a:lnTo>
                    <a:moveTo>
                      <a:pt x="5384800" y="0"/>
                    </a:moveTo>
                    <a:cubicBezTo>
                      <a:pt x="5270500" y="0"/>
                      <a:pt x="5168900" y="88900"/>
                      <a:pt x="5168900" y="215900"/>
                    </a:cubicBezTo>
                    <a:lnTo>
                      <a:pt x="5168900" y="279400"/>
                    </a:lnTo>
                    <a:cubicBezTo>
                      <a:pt x="5168900" y="393700"/>
                      <a:pt x="5270500" y="495300"/>
                      <a:pt x="5384800" y="495300"/>
                    </a:cubicBezTo>
                    <a:cubicBezTo>
                      <a:pt x="5499100" y="495300"/>
                      <a:pt x="5600700" y="393700"/>
                      <a:pt x="5600700" y="279400"/>
                    </a:cubicBezTo>
                    <a:lnTo>
                      <a:pt x="5600700" y="215900"/>
                    </a:lnTo>
                    <a:cubicBezTo>
                      <a:pt x="5600700" y="88900"/>
                      <a:pt x="5499100" y="0"/>
                      <a:pt x="5384800" y="0"/>
                    </a:cubicBezTo>
                    <a:moveTo>
                      <a:pt x="5168900" y="965200"/>
                    </a:moveTo>
                    <a:cubicBezTo>
                      <a:pt x="5168900" y="965200"/>
                      <a:pt x="5156200" y="952500"/>
                      <a:pt x="5156200" y="965200"/>
                    </a:cubicBezTo>
                    <a:lnTo>
                      <a:pt x="5003800" y="1320800"/>
                    </a:lnTo>
                    <a:cubicBezTo>
                      <a:pt x="4978400" y="1371600"/>
                      <a:pt x="4927600" y="1409700"/>
                      <a:pt x="4864100" y="1409700"/>
                    </a:cubicBezTo>
                    <a:lnTo>
                      <a:pt x="4800600" y="1409700"/>
                    </a:lnTo>
                    <a:cubicBezTo>
                      <a:pt x="4787900" y="1409700"/>
                      <a:pt x="4775200" y="1409700"/>
                      <a:pt x="4775200" y="1397000"/>
                    </a:cubicBezTo>
                    <a:cubicBezTo>
                      <a:pt x="4762500" y="1384300"/>
                      <a:pt x="4762500" y="1371600"/>
                      <a:pt x="4775200" y="1358900"/>
                    </a:cubicBezTo>
                    <a:lnTo>
                      <a:pt x="4965700" y="914400"/>
                    </a:lnTo>
                    <a:lnTo>
                      <a:pt x="5029200" y="736600"/>
                    </a:lnTo>
                    <a:cubicBezTo>
                      <a:pt x="5080000" y="635000"/>
                      <a:pt x="5181600" y="558800"/>
                      <a:pt x="5295900" y="558800"/>
                    </a:cubicBezTo>
                    <a:lnTo>
                      <a:pt x="5473700" y="558800"/>
                    </a:lnTo>
                    <a:cubicBezTo>
                      <a:pt x="5588000" y="558800"/>
                      <a:pt x="5689600" y="635000"/>
                      <a:pt x="5740400" y="736600"/>
                    </a:cubicBezTo>
                    <a:lnTo>
                      <a:pt x="5803900" y="914400"/>
                    </a:lnTo>
                    <a:lnTo>
                      <a:pt x="5994400" y="1358900"/>
                    </a:lnTo>
                    <a:cubicBezTo>
                      <a:pt x="6007100" y="1371600"/>
                      <a:pt x="6007100" y="1384300"/>
                      <a:pt x="5994400" y="1397000"/>
                    </a:cubicBezTo>
                    <a:cubicBezTo>
                      <a:pt x="5994400" y="1409700"/>
                      <a:pt x="5981700" y="1409700"/>
                      <a:pt x="5969000" y="1409700"/>
                    </a:cubicBezTo>
                    <a:lnTo>
                      <a:pt x="5905500" y="1409700"/>
                    </a:lnTo>
                    <a:cubicBezTo>
                      <a:pt x="5842000" y="1409700"/>
                      <a:pt x="5791200" y="1371600"/>
                      <a:pt x="5765800" y="1320800"/>
                    </a:cubicBezTo>
                    <a:lnTo>
                      <a:pt x="5613400" y="965200"/>
                    </a:lnTo>
                    <a:cubicBezTo>
                      <a:pt x="5613400" y="952500"/>
                      <a:pt x="5600700" y="965200"/>
                      <a:pt x="5600700" y="965200"/>
                    </a:cubicBezTo>
                    <a:lnTo>
                      <a:pt x="5664200" y="1409700"/>
                    </a:lnTo>
                    <a:lnTo>
                      <a:pt x="5740400" y="2222500"/>
                    </a:lnTo>
                    <a:cubicBezTo>
                      <a:pt x="5740400" y="2235200"/>
                      <a:pt x="5727700" y="2235200"/>
                      <a:pt x="5727700" y="2247900"/>
                    </a:cubicBezTo>
                    <a:cubicBezTo>
                      <a:pt x="5715000" y="2247900"/>
                      <a:pt x="5715000" y="2260600"/>
                      <a:pt x="5702300" y="2260600"/>
                    </a:cubicBezTo>
                    <a:lnTo>
                      <a:pt x="5651500" y="2260600"/>
                    </a:lnTo>
                    <a:cubicBezTo>
                      <a:pt x="5575300" y="2260600"/>
                      <a:pt x="5511800" y="2209800"/>
                      <a:pt x="5511800" y="2133600"/>
                    </a:cubicBezTo>
                    <a:lnTo>
                      <a:pt x="5397500" y="1447800"/>
                    </a:lnTo>
                    <a:cubicBezTo>
                      <a:pt x="5384800" y="1447800"/>
                      <a:pt x="5384800" y="1447800"/>
                      <a:pt x="5372100" y="1447800"/>
                    </a:cubicBezTo>
                    <a:lnTo>
                      <a:pt x="5257800" y="2133600"/>
                    </a:lnTo>
                    <a:cubicBezTo>
                      <a:pt x="5257800" y="2209800"/>
                      <a:pt x="5194300" y="2260600"/>
                      <a:pt x="5118100" y="2260600"/>
                    </a:cubicBezTo>
                    <a:lnTo>
                      <a:pt x="5067300" y="2260600"/>
                    </a:lnTo>
                    <a:cubicBezTo>
                      <a:pt x="5054600" y="2260600"/>
                      <a:pt x="5054600" y="2247900"/>
                      <a:pt x="5041900" y="2247900"/>
                    </a:cubicBezTo>
                    <a:cubicBezTo>
                      <a:pt x="5041900" y="2235200"/>
                      <a:pt x="5029200" y="2235200"/>
                      <a:pt x="5029200" y="2222500"/>
                    </a:cubicBezTo>
                    <a:lnTo>
                      <a:pt x="5105400" y="1409700"/>
                    </a:lnTo>
                    <a:lnTo>
                      <a:pt x="5168900" y="965200"/>
                    </a:lnTo>
                    <a:moveTo>
                      <a:pt x="6972300" y="0"/>
                    </a:moveTo>
                    <a:cubicBezTo>
                      <a:pt x="6858000" y="0"/>
                      <a:pt x="6756400" y="88900"/>
                      <a:pt x="6756400" y="215900"/>
                    </a:cubicBezTo>
                    <a:lnTo>
                      <a:pt x="6756400" y="279400"/>
                    </a:lnTo>
                    <a:cubicBezTo>
                      <a:pt x="6756400" y="393700"/>
                      <a:pt x="6858000" y="495300"/>
                      <a:pt x="6972300" y="495300"/>
                    </a:cubicBezTo>
                    <a:cubicBezTo>
                      <a:pt x="7086600" y="495300"/>
                      <a:pt x="7188200" y="393700"/>
                      <a:pt x="7188200" y="279400"/>
                    </a:cubicBezTo>
                    <a:lnTo>
                      <a:pt x="7188200" y="215900"/>
                    </a:lnTo>
                    <a:cubicBezTo>
                      <a:pt x="7188200" y="88900"/>
                      <a:pt x="7086600" y="0"/>
                      <a:pt x="6972300" y="0"/>
                    </a:cubicBezTo>
                    <a:moveTo>
                      <a:pt x="6756400" y="965200"/>
                    </a:moveTo>
                    <a:cubicBezTo>
                      <a:pt x="6756400" y="965200"/>
                      <a:pt x="6743700" y="952500"/>
                      <a:pt x="6743700" y="965200"/>
                    </a:cubicBezTo>
                    <a:lnTo>
                      <a:pt x="6591300" y="1320800"/>
                    </a:lnTo>
                    <a:cubicBezTo>
                      <a:pt x="6565900" y="1371600"/>
                      <a:pt x="6515100" y="1409700"/>
                      <a:pt x="6451600" y="1409700"/>
                    </a:cubicBezTo>
                    <a:lnTo>
                      <a:pt x="6388100" y="1409700"/>
                    </a:lnTo>
                    <a:cubicBezTo>
                      <a:pt x="6375400" y="1409700"/>
                      <a:pt x="6362700" y="1409700"/>
                      <a:pt x="6362700" y="1397000"/>
                    </a:cubicBezTo>
                    <a:cubicBezTo>
                      <a:pt x="6350000" y="1384300"/>
                      <a:pt x="6350000" y="1371600"/>
                      <a:pt x="6362700" y="1358900"/>
                    </a:cubicBezTo>
                    <a:lnTo>
                      <a:pt x="6553200" y="914400"/>
                    </a:lnTo>
                    <a:lnTo>
                      <a:pt x="6616700" y="736600"/>
                    </a:lnTo>
                    <a:cubicBezTo>
                      <a:pt x="6667500" y="635000"/>
                      <a:pt x="6769100" y="558800"/>
                      <a:pt x="6883400" y="558800"/>
                    </a:cubicBezTo>
                    <a:lnTo>
                      <a:pt x="7061200" y="558800"/>
                    </a:lnTo>
                    <a:cubicBezTo>
                      <a:pt x="7175500" y="558800"/>
                      <a:pt x="7277100" y="635000"/>
                      <a:pt x="7327900" y="736600"/>
                    </a:cubicBezTo>
                    <a:lnTo>
                      <a:pt x="7391400" y="914400"/>
                    </a:lnTo>
                    <a:lnTo>
                      <a:pt x="7581900" y="1358900"/>
                    </a:lnTo>
                    <a:cubicBezTo>
                      <a:pt x="7594600" y="1371600"/>
                      <a:pt x="7594600" y="1384300"/>
                      <a:pt x="7581900" y="1397000"/>
                    </a:cubicBezTo>
                    <a:cubicBezTo>
                      <a:pt x="7581900" y="1409700"/>
                      <a:pt x="7569200" y="1409700"/>
                      <a:pt x="7556500" y="1409700"/>
                    </a:cubicBezTo>
                    <a:lnTo>
                      <a:pt x="7493000" y="1409700"/>
                    </a:lnTo>
                    <a:cubicBezTo>
                      <a:pt x="7429500" y="1409700"/>
                      <a:pt x="7378700" y="1371600"/>
                      <a:pt x="7353300" y="1320800"/>
                    </a:cubicBezTo>
                    <a:lnTo>
                      <a:pt x="7200900" y="965200"/>
                    </a:lnTo>
                    <a:cubicBezTo>
                      <a:pt x="7200900" y="952500"/>
                      <a:pt x="7188200" y="965200"/>
                      <a:pt x="7188200" y="965200"/>
                    </a:cubicBezTo>
                    <a:lnTo>
                      <a:pt x="7251700" y="1409700"/>
                    </a:lnTo>
                    <a:lnTo>
                      <a:pt x="7327900" y="2222500"/>
                    </a:lnTo>
                    <a:cubicBezTo>
                      <a:pt x="7327900" y="2235200"/>
                      <a:pt x="7315200" y="2235200"/>
                      <a:pt x="7315200" y="2247900"/>
                    </a:cubicBezTo>
                    <a:cubicBezTo>
                      <a:pt x="7302500" y="2247900"/>
                      <a:pt x="7302500" y="2260600"/>
                      <a:pt x="7289800" y="2260600"/>
                    </a:cubicBezTo>
                    <a:lnTo>
                      <a:pt x="7239000" y="2260600"/>
                    </a:lnTo>
                    <a:cubicBezTo>
                      <a:pt x="7162800" y="2260600"/>
                      <a:pt x="7099300" y="2209800"/>
                      <a:pt x="7099300" y="2133600"/>
                    </a:cubicBezTo>
                    <a:lnTo>
                      <a:pt x="6985000" y="1447800"/>
                    </a:lnTo>
                    <a:cubicBezTo>
                      <a:pt x="6972300" y="1447800"/>
                      <a:pt x="6972300" y="1447800"/>
                      <a:pt x="6959600" y="1447800"/>
                    </a:cubicBezTo>
                    <a:lnTo>
                      <a:pt x="6845300" y="2133600"/>
                    </a:lnTo>
                    <a:cubicBezTo>
                      <a:pt x="6845300" y="2209800"/>
                      <a:pt x="6781800" y="2260600"/>
                      <a:pt x="6705600" y="2260600"/>
                    </a:cubicBezTo>
                    <a:lnTo>
                      <a:pt x="6654800" y="2260600"/>
                    </a:lnTo>
                    <a:cubicBezTo>
                      <a:pt x="6642100" y="2260600"/>
                      <a:pt x="6642100" y="2247900"/>
                      <a:pt x="6629400" y="2247900"/>
                    </a:cubicBezTo>
                    <a:cubicBezTo>
                      <a:pt x="6629400" y="2235200"/>
                      <a:pt x="6616700" y="2235200"/>
                      <a:pt x="6616700" y="2222500"/>
                    </a:cubicBezTo>
                    <a:lnTo>
                      <a:pt x="6692900" y="1409700"/>
                    </a:lnTo>
                    <a:lnTo>
                      <a:pt x="6756400" y="965200"/>
                    </a:lnTo>
                    <a:moveTo>
                      <a:pt x="8559800" y="0"/>
                    </a:moveTo>
                    <a:cubicBezTo>
                      <a:pt x="8445500" y="0"/>
                      <a:pt x="8343900" y="88900"/>
                      <a:pt x="8343900" y="215900"/>
                    </a:cubicBezTo>
                    <a:lnTo>
                      <a:pt x="8343900" y="279400"/>
                    </a:lnTo>
                    <a:cubicBezTo>
                      <a:pt x="8343900" y="393700"/>
                      <a:pt x="8445500" y="495300"/>
                      <a:pt x="8559800" y="495300"/>
                    </a:cubicBezTo>
                    <a:cubicBezTo>
                      <a:pt x="8674100" y="495300"/>
                      <a:pt x="8775700" y="393700"/>
                      <a:pt x="8775700" y="279400"/>
                    </a:cubicBezTo>
                    <a:lnTo>
                      <a:pt x="8775700" y="215900"/>
                    </a:lnTo>
                    <a:cubicBezTo>
                      <a:pt x="8775700" y="88900"/>
                      <a:pt x="8674100" y="0"/>
                      <a:pt x="8559800" y="0"/>
                    </a:cubicBezTo>
                    <a:moveTo>
                      <a:pt x="8343900" y="965200"/>
                    </a:moveTo>
                    <a:cubicBezTo>
                      <a:pt x="8343900" y="965200"/>
                      <a:pt x="8331200" y="952500"/>
                      <a:pt x="8331200" y="965200"/>
                    </a:cubicBezTo>
                    <a:lnTo>
                      <a:pt x="8178800" y="1320800"/>
                    </a:lnTo>
                    <a:cubicBezTo>
                      <a:pt x="8153400" y="1371600"/>
                      <a:pt x="8102600" y="1409700"/>
                      <a:pt x="8039100" y="1409700"/>
                    </a:cubicBezTo>
                    <a:lnTo>
                      <a:pt x="7975600" y="1409700"/>
                    </a:lnTo>
                    <a:cubicBezTo>
                      <a:pt x="7962900" y="1409700"/>
                      <a:pt x="7950200" y="1409700"/>
                      <a:pt x="7950200" y="1397000"/>
                    </a:cubicBezTo>
                    <a:cubicBezTo>
                      <a:pt x="7937500" y="1384300"/>
                      <a:pt x="7937500" y="1371600"/>
                      <a:pt x="7950200" y="1358900"/>
                    </a:cubicBezTo>
                    <a:lnTo>
                      <a:pt x="8140700" y="914400"/>
                    </a:lnTo>
                    <a:lnTo>
                      <a:pt x="8204200" y="736600"/>
                    </a:lnTo>
                    <a:cubicBezTo>
                      <a:pt x="8255000" y="635000"/>
                      <a:pt x="8356600" y="558800"/>
                      <a:pt x="8470900" y="558800"/>
                    </a:cubicBezTo>
                    <a:lnTo>
                      <a:pt x="8648700" y="558800"/>
                    </a:lnTo>
                    <a:cubicBezTo>
                      <a:pt x="8763000" y="558800"/>
                      <a:pt x="8864600" y="635000"/>
                      <a:pt x="8915400" y="736600"/>
                    </a:cubicBezTo>
                    <a:lnTo>
                      <a:pt x="8978900" y="914400"/>
                    </a:lnTo>
                    <a:lnTo>
                      <a:pt x="9169400" y="1358900"/>
                    </a:lnTo>
                    <a:cubicBezTo>
                      <a:pt x="9182100" y="1371600"/>
                      <a:pt x="9182100" y="1384300"/>
                      <a:pt x="9169400" y="1397000"/>
                    </a:cubicBezTo>
                    <a:cubicBezTo>
                      <a:pt x="9169400" y="1409700"/>
                      <a:pt x="9156700" y="1409700"/>
                      <a:pt x="9144000" y="1409700"/>
                    </a:cubicBezTo>
                    <a:lnTo>
                      <a:pt x="9080500" y="1409700"/>
                    </a:lnTo>
                    <a:cubicBezTo>
                      <a:pt x="9017000" y="1409700"/>
                      <a:pt x="8966200" y="1371600"/>
                      <a:pt x="8940800" y="1320800"/>
                    </a:cubicBezTo>
                    <a:lnTo>
                      <a:pt x="8788400" y="965200"/>
                    </a:lnTo>
                    <a:cubicBezTo>
                      <a:pt x="8788400" y="952500"/>
                      <a:pt x="8775700" y="965200"/>
                      <a:pt x="8775700" y="965200"/>
                    </a:cubicBezTo>
                    <a:lnTo>
                      <a:pt x="8839200" y="1409700"/>
                    </a:lnTo>
                    <a:lnTo>
                      <a:pt x="8915400" y="2222500"/>
                    </a:lnTo>
                    <a:cubicBezTo>
                      <a:pt x="8915400" y="2235200"/>
                      <a:pt x="8902700" y="2235200"/>
                      <a:pt x="8902700" y="2247900"/>
                    </a:cubicBezTo>
                    <a:cubicBezTo>
                      <a:pt x="8890000" y="2247900"/>
                      <a:pt x="8890000" y="2260600"/>
                      <a:pt x="8877300" y="2260600"/>
                    </a:cubicBezTo>
                    <a:lnTo>
                      <a:pt x="8826500" y="2260600"/>
                    </a:lnTo>
                    <a:cubicBezTo>
                      <a:pt x="8750300" y="2260600"/>
                      <a:pt x="8686800" y="2209800"/>
                      <a:pt x="8686800" y="2133600"/>
                    </a:cubicBezTo>
                    <a:lnTo>
                      <a:pt x="8572500" y="1447800"/>
                    </a:lnTo>
                    <a:cubicBezTo>
                      <a:pt x="8559800" y="1447800"/>
                      <a:pt x="8559800" y="1447800"/>
                      <a:pt x="8547100" y="1447800"/>
                    </a:cubicBezTo>
                    <a:lnTo>
                      <a:pt x="8432800" y="2133600"/>
                    </a:lnTo>
                    <a:cubicBezTo>
                      <a:pt x="8432800" y="2209800"/>
                      <a:pt x="8369300" y="2260600"/>
                      <a:pt x="8293100" y="2260600"/>
                    </a:cubicBezTo>
                    <a:lnTo>
                      <a:pt x="8242300" y="2260600"/>
                    </a:lnTo>
                    <a:cubicBezTo>
                      <a:pt x="8229600" y="2260600"/>
                      <a:pt x="8229600" y="2247900"/>
                      <a:pt x="8216900" y="2247900"/>
                    </a:cubicBezTo>
                    <a:cubicBezTo>
                      <a:pt x="8216900" y="2235200"/>
                      <a:pt x="8204200" y="2235200"/>
                      <a:pt x="8204200" y="2222500"/>
                    </a:cubicBezTo>
                    <a:lnTo>
                      <a:pt x="8280400" y="1409700"/>
                    </a:lnTo>
                    <a:lnTo>
                      <a:pt x="8343900" y="965200"/>
                    </a:lnTo>
                    <a:moveTo>
                      <a:pt x="10147300" y="0"/>
                    </a:moveTo>
                    <a:cubicBezTo>
                      <a:pt x="10033000" y="0"/>
                      <a:pt x="9931400" y="88900"/>
                      <a:pt x="9931400" y="215900"/>
                    </a:cubicBezTo>
                    <a:lnTo>
                      <a:pt x="9931400" y="279400"/>
                    </a:lnTo>
                    <a:cubicBezTo>
                      <a:pt x="9931400" y="393700"/>
                      <a:pt x="10033000" y="495300"/>
                      <a:pt x="10147300" y="495300"/>
                    </a:cubicBezTo>
                    <a:cubicBezTo>
                      <a:pt x="10261600" y="495300"/>
                      <a:pt x="10363200" y="393700"/>
                      <a:pt x="10363200" y="279400"/>
                    </a:cubicBezTo>
                    <a:lnTo>
                      <a:pt x="10363200" y="215900"/>
                    </a:lnTo>
                    <a:cubicBezTo>
                      <a:pt x="10363200" y="88900"/>
                      <a:pt x="10261600" y="0"/>
                      <a:pt x="10147300" y="0"/>
                    </a:cubicBezTo>
                    <a:moveTo>
                      <a:pt x="9931400" y="965200"/>
                    </a:moveTo>
                    <a:cubicBezTo>
                      <a:pt x="9931400" y="965200"/>
                      <a:pt x="9918700" y="952500"/>
                      <a:pt x="9918700" y="965200"/>
                    </a:cubicBezTo>
                    <a:lnTo>
                      <a:pt x="9766300" y="1320800"/>
                    </a:lnTo>
                    <a:cubicBezTo>
                      <a:pt x="9740900" y="1371600"/>
                      <a:pt x="9690100" y="1409700"/>
                      <a:pt x="9626600" y="1409700"/>
                    </a:cubicBezTo>
                    <a:lnTo>
                      <a:pt x="9563100" y="1409700"/>
                    </a:lnTo>
                    <a:cubicBezTo>
                      <a:pt x="9550400" y="1409700"/>
                      <a:pt x="9537700" y="1409700"/>
                      <a:pt x="9537700" y="1397000"/>
                    </a:cubicBezTo>
                    <a:cubicBezTo>
                      <a:pt x="9525000" y="1384300"/>
                      <a:pt x="9525000" y="1371600"/>
                      <a:pt x="9537700" y="1358900"/>
                    </a:cubicBezTo>
                    <a:lnTo>
                      <a:pt x="9728200" y="914400"/>
                    </a:lnTo>
                    <a:lnTo>
                      <a:pt x="9791700" y="736600"/>
                    </a:lnTo>
                    <a:cubicBezTo>
                      <a:pt x="9842500" y="635000"/>
                      <a:pt x="9944100" y="558800"/>
                      <a:pt x="10058400" y="558800"/>
                    </a:cubicBezTo>
                    <a:lnTo>
                      <a:pt x="10236200" y="558800"/>
                    </a:lnTo>
                    <a:cubicBezTo>
                      <a:pt x="10350500" y="558800"/>
                      <a:pt x="10452100" y="635000"/>
                      <a:pt x="10502900" y="736600"/>
                    </a:cubicBezTo>
                    <a:lnTo>
                      <a:pt x="10566400" y="914400"/>
                    </a:lnTo>
                    <a:lnTo>
                      <a:pt x="10756900" y="1358900"/>
                    </a:lnTo>
                    <a:cubicBezTo>
                      <a:pt x="10769600" y="1371600"/>
                      <a:pt x="10769600" y="1384300"/>
                      <a:pt x="10756900" y="1397000"/>
                    </a:cubicBezTo>
                    <a:cubicBezTo>
                      <a:pt x="10756900" y="1409700"/>
                      <a:pt x="10744200" y="1409700"/>
                      <a:pt x="10731500" y="1409700"/>
                    </a:cubicBezTo>
                    <a:lnTo>
                      <a:pt x="10668000" y="1409700"/>
                    </a:lnTo>
                    <a:cubicBezTo>
                      <a:pt x="10604500" y="1409700"/>
                      <a:pt x="10553700" y="1371600"/>
                      <a:pt x="10528300" y="1320800"/>
                    </a:cubicBezTo>
                    <a:lnTo>
                      <a:pt x="10375900" y="965200"/>
                    </a:lnTo>
                    <a:cubicBezTo>
                      <a:pt x="10375900" y="952500"/>
                      <a:pt x="10363200" y="965200"/>
                      <a:pt x="10363200" y="965200"/>
                    </a:cubicBezTo>
                    <a:lnTo>
                      <a:pt x="10426700" y="1409700"/>
                    </a:lnTo>
                    <a:lnTo>
                      <a:pt x="10502900" y="2222500"/>
                    </a:lnTo>
                    <a:cubicBezTo>
                      <a:pt x="10502900" y="2235200"/>
                      <a:pt x="10490200" y="2235200"/>
                      <a:pt x="10490200" y="2247900"/>
                    </a:cubicBezTo>
                    <a:cubicBezTo>
                      <a:pt x="10477500" y="2247900"/>
                      <a:pt x="10477500" y="2260600"/>
                      <a:pt x="10464800" y="2260600"/>
                    </a:cubicBezTo>
                    <a:lnTo>
                      <a:pt x="10414000" y="2260600"/>
                    </a:lnTo>
                    <a:cubicBezTo>
                      <a:pt x="10337800" y="2260600"/>
                      <a:pt x="10274300" y="2209800"/>
                      <a:pt x="10274300" y="2133600"/>
                    </a:cubicBezTo>
                    <a:lnTo>
                      <a:pt x="10160000" y="1447800"/>
                    </a:lnTo>
                    <a:cubicBezTo>
                      <a:pt x="10147300" y="1447800"/>
                      <a:pt x="10147300" y="1447800"/>
                      <a:pt x="10134600" y="1447800"/>
                    </a:cubicBezTo>
                    <a:lnTo>
                      <a:pt x="10020300" y="2133600"/>
                    </a:lnTo>
                    <a:cubicBezTo>
                      <a:pt x="10020300" y="2209800"/>
                      <a:pt x="9956800" y="2260600"/>
                      <a:pt x="9880600" y="2260600"/>
                    </a:cubicBezTo>
                    <a:lnTo>
                      <a:pt x="9829800" y="2260600"/>
                    </a:lnTo>
                    <a:cubicBezTo>
                      <a:pt x="9817100" y="2260600"/>
                      <a:pt x="9817100" y="2247900"/>
                      <a:pt x="9804400" y="2247900"/>
                    </a:cubicBezTo>
                    <a:cubicBezTo>
                      <a:pt x="9804400" y="2235200"/>
                      <a:pt x="9791700" y="2235200"/>
                      <a:pt x="9791700" y="2222500"/>
                    </a:cubicBezTo>
                    <a:lnTo>
                      <a:pt x="9867900" y="1409700"/>
                    </a:lnTo>
                    <a:lnTo>
                      <a:pt x="9931400" y="965200"/>
                    </a:lnTo>
                    <a:moveTo>
                      <a:pt x="11734800" y="0"/>
                    </a:moveTo>
                    <a:cubicBezTo>
                      <a:pt x="11620500" y="0"/>
                      <a:pt x="11518900" y="88900"/>
                      <a:pt x="11518900" y="215900"/>
                    </a:cubicBezTo>
                    <a:lnTo>
                      <a:pt x="11518900" y="279400"/>
                    </a:lnTo>
                    <a:cubicBezTo>
                      <a:pt x="11518900" y="393700"/>
                      <a:pt x="11620500" y="495300"/>
                      <a:pt x="11734800" y="495300"/>
                    </a:cubicBezTo>
                    <a:cubicBezTo>
                      <a:pt x="11849100" y="495300"/>
                      <a:pt x="11950700" y="393700"/>
                      <a:pt x="11950700" y="279400"/>
                    </a:cubicBezTo>
                    <a:lnTo>
                      <a:pt x="11950700" y="215900"/>
                    </a:lnTo>
                    <a:cubicBezTo>
                      <a:pt x="11950700" y="88900"/>
                      <a:pt x="11849100" y="0"/>
                      <a:pt x="11734800" y="0"/>
                    </a:cubicBezTo>
                    <a:moveTo>
                      <a:pt x="11518900" y="965200"/>
                    </a:moveTo>
                    <a:cubicBezTo>
                      <a:pt x="11518900" y="965200"/>
                      <a:pt x="11506200" y="952500"/>
                      <a:pt x="11506200" y="965200"/>
                    </a:cubicBezTo>
                    <a:lnTo>
                      <a:pt x="11353800" y="1320800"/>
                    </a:lnTo>
                    <a:cubicBezTo>
                      <a:pt x="11328400" y="1371600"/>
                      <a:pt x="11277600" y="1409700"/>
                      <a:pt x="11214100" y="1409700"/>
                    </a:cubicBezTo>
                    <a:lnTo>
                      <a:pt x="11150600" y="1409700"/>
                    </a:lnTo>
                    <a:cubicBezTo>
                      <a:pt x="11137900" y="1409700"/>
                      <a:pt x="11125200" y="1409700"/>
                      <a:pt x="11125200" y="1397000"/>
                    </a:cubicBezTo>
                    <a:cubicBezTo>
                      <a:pt x="11112500" y="1384300"/>
                      <a:pt x="11112500" y="1371600"/>
                      <a:pt x="11125200" y="1358900"/>
                    </a:cubicBezTo>
                    <a:lnTo>
                      <a:pt x="11315700" y="914400"/>
                    </a:lnTo>
                    <a:lnTo>
                      <a:pt x="11379200" y="736600"/>
                    </a:lnTo>
                    <a:cubicBezTo>
                      <a:pt x="11430000" y="635000"/>
                      <a:pt x="11531600" y="558800"/>
                      <a:pt x="11645900" y="558800"/>
                    </a:cubicBezTo>
                    <a:lnTo>
                      <a:pt x="11823700" y="558800"/>
                    </a:lnTo>
                    <a:cubicBezTo>
                      <a:pt x="11938000" y="558800"/>
                      <a:pt x="12039600" y="635000"/>
                      <a:pt x="12090400" y="736600"/>
                    </a:cubicBezTo>
                    <a:lnTo>
                      <a:pt x="12153900" y="914400"/>
                    </a:lnTo>
                    <a:lnTo>
                      <a:pt x="12344400" y="1358900"/>
                    </a:lnTo>
                    <a:cubicBezTo>
                      <a:pt x="12357100" y="1371600"/>
                      <a:pt x="12357100" y="1384300"/>
                      <a:pt x="12344400" y="1397000"/>
                    </a:cubicBezTo>
                    <a:cubicBezTo>
                      <a:pt x="12344400" y="1409700"/>
                      <a:pt x="12331700" y="1409700"/>
                      <a:pt x="12319000" y="1409700"/>
                    </a:cubicBezTo>
                    <a:lnTo>
                      <a:pt x="12255500" y="1409700"/>
                    </a:lnTo>
                    <a:cubicBezTo>
                      <a:pt x="12192000" y="1409700"/>
                      <a:pt x="12141200" y="1371600"/>
                      <a:pt x="12115800" y="1320800"/>
                    </a:cubicBezTo>
                    <a:lnTo>
                      <a:pt x="11963400" y="965200"/>
                    </a:lnTo>
                    <a:cubicBezTo>
                      <a:pt x="11963400" y="952500"/>
                      <a:pt x="11950700" y="965200"/>
                      <a:pt x="11950700" y="965200"/>
                    </a:cubicBezTo>
                    <a:lnTo>
                      <a:pt x="12014200" y="1409700"/>
                    </a:lnTo>
                    <a:lnTo>
                      <a:pt x="12090400" y="2222500"/>
                    </a:lnTo>
                    <a:cubicBezTo>
                      <a:pt x="12090400" y="2235200"/>
                      <a:pt x="12077700" y="2235200"/>
                      <a:pt x="12077700" y="2247900"/>
                    </a:cubicBezTo>
                    <a:cubicBezTo>
                      <a:pt x="12065000" y="2247900"/>
                      <a:pt x="12065000" y="2260600"/>
                      <a:pt x="12052300" y="2260600"/>
                    </a:cubicBezTo>
                    <a:lnTo>
                      <a:pt x="12001500" y="2260600"/>
                    </a:lnTo>
                    <a:cubicBezTo>
                      <a:pt x="11925300" y="2260600"/>
                      <a:pt x="11861800" y="2209800"/>
                      <a:pt x="11861800" y="2133600"/>
                    </a:cubicBezTo>
                    <a:lnTo>
                      <a:pt x="11747500" y="1447800"/>
                    </a:lnTo>
                    <a:cubicBezTo>
                      <a:pt x="11734800" y="1447800"/>
                      <a:pt x="11734800" y="1447800"/>
                      <a:pt x="11722100" y="1447800"/>
                    </a:cubicBezTo>
                    <a:lnTo>
                      <a:pt x="11607800" y="2133600"/>
                    </a:lnTo>
                    <a:cubicBezTo>
                      <a:pt x="11607800" y="2209800"/>
                      <a:pt x="11544300" y="2260600"/>
                      <a:pt x="11468100" y="2260600"/>
                    </a:cubicBezTo>
                    <a:lnTo>
                      <a:pt x="11417300" y="2260600"/>
                    </a:lnTo>
                    <a:cubicBezTo>
                      <a:pt x="11404600" y="2260600"/>
                      <a:pt x="11404600" y="2247900"/>
                      <a:pt x="11391900" y="2247900"/>
                    </a:cubicBezTo>
                    <a:cubicBezTo>
                      <a:pt x="11391900" y="2235200"/>
                      <a:pt x="11379200" y="2235200"/>
                      <a:pt x="11379200" y="2222500"/>
                    </a:cubicBezTo>
                    <a:lnTo>
                      <a:pt x="11455400" y="1409700"/>
                    </a:lnTo>
                    <a:lnTo>
                      <a:pt x="11518900" y="965200"/>
                    </a:lnTo>
                  </a:path>
                </a:pathLst>
              </a:custGeom>
              <a:solidFill>
                <a:srgbClr val="8167FF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2700" y="2578100"/>
                <a:ext cx="12357100" cy="4838700"/>
              </a:xfrm>
              <a:custGeom>
                <a:avLst/>
                <a:gdLst/>
                <a:ahLst/>
                <a:cxnLst/>
                <a:rect l="l" t="t" r="r" b="b"/>
                <a:pathLst>
                  <a:path w="12357100" h="48387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2209800" y="0"/>
                    </a:moveTo>
                    <a:cubicBezTo>
                      <a:pt x="2095500" y="0"/>
                      <a:pt x="1993900" y="88900"/>
                      <a:pt x="1993900" y="215900"/>
                    </a:cubicBezTo>
                    <a:lnTo>
                      <a:pt x="1993900" y="279400"/>
                    </a:lnTo>
                    <a:cubicBezTo>
                      <a:pt x="1993900" y="393700"/>
                      <a:pt x="2095500" y="495300"/>
                      <a:pt x="2209800" y="495300"/>
                    </a:cubicBezTo>
                    <a:cubicBezTo>
                      <a:pt x="2324100" y="495300"/>
                      <a:pt x="2425700" y="393700"/>
                      <a:pt x="2425700" y="279400"/>
                    </a:cubicBezTo>
                    <a:lnTo>
                      <a:pt x="2425700" y="215900"/>
                    </a:lnTo>
                    <a:cubicBezTo>
                      <a:pt x="2425700" y="88900"/>
                      <a:pt x="2324100" y="0"/>
                      <a:pt x="2209800" y="0"/>
                    </a:cubicBezTo>
                    <a:moveTo>
                      <a:pt x="1993900" y="965200"/>
                    </a:moveTo>
                    <a:cubicBezTo>
                      <a:pt x="1993900" y="965200"/>
                      <a:pt x="1981200" y="952500"/>
                      <a:pt x="1981200" y="965200"/>
                    </a:cubicBezTo>
                    <a:lnTo>
                      <a:pt x="1828800" y="1320800"/>
                    </a:lnTo>
                    <a:cubicBezTo>
                      <a:pt x="1803400" y="1371600"/>
                      <a:pt x="1752600" y="1409700"/>
                      <a:pt x="1689100" y="1409700"/>
                    </a:cubicBezTo>
                    <a:lnTo>
                      <a:pt x="1625600" y="1409700"/>
                    </a:lnTo>
                    <a:cubicBezTo>
                      <a:pt x="1612900" y="1409700"/>
                      <a:pt x="1600200" y="1409700"/>
                      <a:pt x="1600200" y="1397000"/>
                    </a:cubicBezTo>
                    <a:cubicBezTo>
                      <a:pt x="1587500" y="1384300"/>
                      <a:pt x="1587500" y="1371600"/>
                      <a:pt x="1600200" y="1358900"/>
                    </a:cubicBezTo>
                    <a:lnTo>
                      <a:pt x="1790700" y="914400"/>
                    </a:lnTo>
                    <a:lnTo>
                      <a:pt x="1854200" y="736600"/>
                    </a:lnTo>
                    <a:cubicBezTo>
                      <a:pt x="1905000" y="635000"/>
                      <a:pt x="2006600" y="558800"/>
                      <a:pt x="2120900" y="558800"/>
                    </a:cubicBezTo>
                    <a:lnTo>
                      <a:pt x="2298700" y="558800"/>
                    </a:lnTo>
                    <a:cubicBezTo>
                      <a:pt x="2413000" y="558800"/>
                      <a:pt x="2514600" y="635000"/>
                      <a:pt x="2565400" y="736600"/>
                    </a:cubicBezTo>
                    <a:lnTo>
                      <a:pt x="2628900" y="914400"/>
                    </a:lnTo>
                    <a:lnTo>
                      <a:pt x="2819400" y="1358900"/>
                    </a:lnTo>
                    <a:cubicBezTo>
                      <a:pt x="2832100" y="1371600"/>
                      <a:pt x="2832100" y="1384300"/>
                      <a:pt x="2819400" y="1397000"/>
                    </a:cubicBezTo>
                    <a:cubicBezTo>
                      <a:pt x="2819400" y="1409700"/>
                      <a:pt x="2806700" y="1409700"/>
                      <a:pt x="2794000" y="1409700"/>
                    </a:cubicBezTo>
                    <a:lnTo>
                      <a:pt x="2730500" y="1409700"/>
                    </a:lnTo>
                    <a:cubicBezTo>
                      <a:pt x="2667000" y="1409700"/>
                      <a:pt x="2616200" y="1371600"/>
                      <a:pt x="2590800" y="1320800"/>
                    </a:cubicBezTo>
                    <a:lnTo>
                      <a:pt x="2438400" y="965200"/>
                    </a:lnTo>
                    <a:cubicBezTo>
                      <a:pt x="2438400" y="952500"/>
                      <a:pt x="2425700" y="965200"/>
                      <a:pt x="2425700" y="965200"/>
                    </a:cubicBezTo>
                    <a:lnTo>
                      <a:pt x="2489200" y="1409700"/>
                    </a:lnTo>
                    <a:lnTo>
                      <a:pt x="2565400" y="2222500"/>
                    </a:lnTo>
                    <a:cubicBezTo>
                      <a:pt x="2565400" y="2235200"/>
                      <a:pt x="2552700" y="2235200"/>
                      <a:pt x="2552700" y="2247900"/>
                    </a:cubicBezTo>
                    <a:cubicBezTo>
                      <a:pt x="2540000" y="2247900"/>
                      <a:pt x="2540000" y="2260600"/>
                      <a:pt x="2527300" y="2260600"/>
                    </a:cubicBezTo>
                    <a:lnTo>
                      <a:pt x="2476500" y="2260600"/>
                    </a:lnTo>
                    <a:cubicBezTo>
                      <a:pt x="2400300" y="2260600"/>
                      <a:pt x="2336800" y="2209800"/>
                      <a:pt x="2336800" y="2133600"/>
                    </a:cubicBezTo>
                    <a:lnTo>
                      <a:pt x="2222500" y="1447800"/>
                    </a:lnTo>
                    <a:cubicBezTo>
                      <a:pt x="2209800" y="1447800"/>
                      <a:pt x="2209800" y="1447800"/>
                      <a:pt x="2197100" y="1447800"/>
                    </a:cubicBezTo>
                    <a:lnTo>
                      <a:pt x="2082800" y="2133600"/>
                    </a:lnTo>
                    <a:cubicBezTo>
                      <a:pt x="2082800" y="2209800"/>
                      <a:pt x="2019300" y="2260600"/>
                      <a:pt x="1943100" y="2260600"/>
                    </a:cubicBezTo>
                    <a:lnTo>
                      <a:pt x="1892300" y="2260600"/>
                    </a:lnTo>
                    <a:cubicBezTo>
                      <a:pt x="1879600" y="2260600"/>
                      <a:pt x="1879600" y="2247900"/>
                      <a:pt x="1866900" y="2247900"/>
                    </a:cubicBezTo>
                    <a:cubicBezTo>
                      <a:pt x="1866900" y="2235200"/>
                      <a:pt x="1854200" y="2235200"/>
                      <a:pt x="1854200" y="2222500"/>
                    </a:cubicBezTo>
                    <a:lnTo>
                      <a:pt x="1930400" y="1409700"/>
                    </a:lnTo>
                    <a:lnTo>
                      <a:pt x="1993900" y="965200"/>
                    </a:lnTo>
                    <a:moveTo>
                      <a:pt x="3797300" y="0"/>
                    </a:moveTo>
                    <a:cubicBezTo>
                      <a:pt x="3683000" y="0"/>
                      <a:pt x="3581400" y="88900"/>
                      <a:pt x="3581400" y="215900"/>
                    </a:cubicBezTo>
                    <a:lnTo>
                      <a:pt x="3581400" y="279400"/>
                    </a:lnTo>
                    <a:cubicBezTo>
                      <a:pt x="3581400" y="393700"/>
                      <a:pt x="3683000" y="495300"/>
                      <a:pt x="3797300" y="495300"/>
                    </a:cubicBezTo>
                    <a:cubicBezTo>
                      <a:pt x="3911600" y="495300"/>
                      <a:pt x="4013200" y="393700"/>
                      <a:pt x="4013200" y="279400"/>
                    </a:cubicBezTo>
                    <a:lnTo>
                      <a:pt x="4013200" y="215900"/>
                    </a:lnTo>
                    <a:cubicBezTo>
                      <a:pt x="4013200" y="88900"/>
                      <a:pt x="3911600" y="0"/>
                      <a:pt x="3797300" y="0"/>
                    </a:cubicBezTo>
                    <a:moveTo>
                      <a:pt x="3581400" y="965200"/>
                    </a:moveTo>
                    <a:cubicBezTo>
                      <a:pt x="3581400" y="965200"/>
                      <a:pt x="3568700" y="952500"/>
                      <a:pt x="3568700" y="965200"/>
                    </a:cubicBezTo>
                    <a:lnTo>
                      <a:pt x="3416300" y="1320800"/>
                    </a:lnTo>
                    <a:cubicBezTo>
                      <a:pt x="3390900" y="1371600"/>
                      <a:pt x="3340100" y="1409700"/>
                      <a:pt x="3276600" y="1409700"/>
                    </a:cubicBezTo>
                    <a:lnTo>
                      <a:pt x="3213100" y="1409700"/>
                    </a:lnTo>
                    <a:cubicBezTo>
                      <a:pt x="3200400" y="1409700"/>
                      <a:pt x="3187700" y="1409700"/>
                      <a:pt x="3187700" y="1397000"/>
                    </a:cubicBezTo>
                    <a:cubicBezTo>
                      <a:pt x="3175000" y="1384300"/>
                      <a:pt x="3175000" y="1371600"/>
                      <a:pt x="3187700" y="1358900"/>
                    </a:cubicBezTo>
                    <a:lnTo>
                      <a:pt x="3378200" y="914400"/>
                    </a:lnTo>
                    <a:lnTo>
                      <a:pt x="3441700" y="736600"/>
                    </a:lnTo>
                    <a:cubicBezTo>
                      <a:pt x="3492500" y="635000"/>
                      <a:pt x="3594100" y="558800"/>
                      <a:pt x="3708400" y="558800"/>
                    </a:cubicBezTo>
                    <a:lnTo>
                      <a:pt x="3886200" y="558800"/>
                    </a:lnTo>
                    <a:cubicBezTo>
                      <a:pt x="4000500" y="558800"/>
                      <a:pt x="4102100" y="635000"/>
                      <a:pt x="4152900" y="736600"/>
                    </a:cubicBezTo>
                    <a:lnTo>
                      <a:pt x="4216400" y="914400"/>
                    </a:lnTo>
                    <a:lnTo>
                      <a:pt x="4406900" y="1358900"/>
                    </a:lnTo>
                    <a:cubicBezTo>
                      <a:pt x="4419600" y="1371600"/>
                      <a:pt x="4419600" y="1384300"/>
                      <a:pt x="4406900" y="1397000"/>
                    </a:cubicBezTo>
                    <a:cubicBezTo>
                      <a:pt x="4406900" y="1409700"/>
                      <a:pt x="4394200" y="1409700"/>
                      <a:pt x="4381500" y="1409700"/>
                    </a:cubicBezTo>
                    <a:lnTo>
                      <a:pt x="4318000" y="1409700"/>
                    </a:lnTo>
                    <a:cubicBezTo>
                      <a:pt x="4254500" y="1409700"/>
                      <a:pt x="4203700" y="1371600"/>
                      <a:pt x="4178300" y="1320800"/>
                    </a:cubicBezTo>
                    <a:lnTo>
                      <a:pt x="4025900" y="965200"/>
                    </a:lnTo>
                    <a:cubicBezTo>
                      <a:pt x="4025900" y="952500"/>
                      <a:pt x="4013200" y="965200"/>
                      <a:pt x="4013200" y="965200"/>
                    </a:cubicBezTo>
                    <a:lnTo>
                      <a:pt x="4076700" y="1409700"/>
                    </a:lnTo>
                    <a:lnTo>
                      <a:pt x="4152900" y="2222500"/>
                    </a:lnTo>
                    <a:cubicBezTo>
                      <a:pt x="4152900" y="2235200"/>
                      <a:pt x="4140200" y="2235200"/>
                      <a:pt x="4140200" y="2247900"/>
                    </a:cubicBezTo>
                    <a:cubicBezTo>
                      <a:pt x="4127500" y="2247900"/>
                      <a:pt x="4127500" y="2260600"/>
                      <a:pt x="4114800" y="2260600"/>
                    </a:cubicBezTo>
                    <a:lnTo>
                      <a:pt x="4064000" y="2260600"/>
                    </a:lnTo>
                    <a:cubicBezTo>
                      <a:pt x="3987800" y="2260600"/>
                      <a:pt x="3924300" y="2209800"/>
                      <a:pt x="3924300" y="2133600"/>
                    </a:cubicBezTo>
                    <a:lnTo>
                      <a:pt x="3810000" y="1447800"/>
                    </a:lnTo>
                    <a:cubicBezTo>
                      <a:pt x="3797300" y="1447800"/>
                      <a:pt x="3797300" y="1447800"/>
                      <a:pt x="3784600" y="1447800"/>
                    </a:cubicBezTo>
                    <a:lnTo>
                      <a:pt x="3670300" y="2133600"/>
                    </a:lnTo>
                    <a:cubicBezTo>
                      <a:pt x="3670300" y="2209800"/>
                      <a:pt x="3606800" y="2260600"/>
                      <a:pt x="3530600" y="2260600"/>
                    </a:cubicBezTo>
                    <a:lnTo>
                      <a:pt x="3479800" y="2260600"/>
                    </a:lnTo>
                    <a:cubicBezTo>
                      <a:pt x="3467100" y="2260600"/>
                      <a:pt x="3467100" y="2247900"/>
                      <a:pt x="3454400" y="2247900"/>
                    </a:cubicBezTo>
                    <a:cubicBezTo>
                      <a:pt x="3454400" y="2235200"/>
                      <a:pt x="3441700" y="2235200"/>
                      <a:pt x="3441700" y="2222500"/>
                    </a:cubicBezTo>
                    <a:lnTo>
                      <a:pt x="3517900" y="1409700"/>
                    </a:lnTo>
                    <a:lnTo>
                      <a:pt x="3581400" y="965200"/>
                    </a:lnTo>
                    <a:moveTo>
                      <a:pt x="5384800" y="0"/>
                    </a:moveTo>
                    <a:cubicBezTo>
                      <a:pt x="5270500" y="0"/>
                      <a:pt x="5168900" y="88900"/>
                      <a:pt x="5168900" y="215900"/>
                    </a:cubicBezTo>
                    <a:lnTo>
                      <a:pt x="5168900" y="279400"/>
                    </a:lnTo>
                    <a:cubicBezTo>
                      <a:pt x="5168900" y="393700"/>
                      <a:pt x="5270500" y="495300"/>
                      <a:pt x="5384800" y="495300"/>
                    </a:cubicBezTo>
                    <a:cubicBezTo>
                      <a:pt x="5499100" y="495300"/>
                      <a:pt x="5600700" y="393700"/>
                      <a:pt x="5600700" y="279400"/>
                    </a:cubicBezTo>
                    <a:lnTo>
                      <a:pt x="5600700" y="215900"/>
                    </a:lnTo>
                    <a:cubicBezTo>
                      <a:pt x="5600700" y="88900"/>
                      <a:pt x="5499100" y="0"/>
                      <a:pt x="5384800" y="0"/>
                    </a:cubicBezTo>
                    <a:moveTo>
                      <a:pt x="5168900" y="965200"/>
                    </a:moveTo>
                    <a:cubicBezTo>
                      <a:pt x="5168900" y="965200"/>
                      <a:pt x="5156200" y="952500"/>
                      <a:pt x="5156200" y="965200"/>
                    </a:cubicBezTo>
                    <a:lnTo>
                      <a:pt x="5003800" y="1320800"/>
                    </a:lnTo>
                    <a:cubicBezTo>
                      <a:pt x="4978400" y="1371600"/>
                      <a:pt x="4927600" y="1409700"/>
                      <a:pt x="4864100" y="1409700"/>
                    </a:cubicBezTo>
                    <a:lnTo>
                      <a:pt x="4800600" y="1409700"/>
                    </a:lnTo>
                    <a:cubicBezTo>
                      <a:pt x="4787900" y="1409700"/>
                      <a:pt x="4775200" y="1409700"/>
                      <a:pt x="4775200" y="1397000"/>
                    </a:cubicBezTo>
                    <a:cubicBezTo>
                      <a:pt x="4762500" y="1384300"/>
                      <a:pt x="4762500" y="1371600"/>
                      <a:pt x="4775200" y="1358900"/>
                    </a:cubicBezTo>
                    <a:lnTo>
                      <a:pt x="4965700" y="914400"/>
                    </a:lnTo>
                    <a:lnTo>
                      <a:pt x="5029200" y="736600"/>
                    </a:lnTo>
                    <a:cubicBezTo>
                      <a:pt x="5080000" y="635000"/>
                      <a:pt x="5181600" y="558800"/>
                      <a:pt x="5295900" y="558800"/>
                    </a:cubicBezTo>
                    <a:lnTo>
                      <a:pt x="5473700" y="558800"/>
                    </a:lnTo>
                    <a:cubicBezTo>
                      <a:pt x="5588000" y="558800"/>
                      <a:pt x="5689600" y="635000"/>
                      <a:pt x="5740400" y="736600"/>
                    </a:cubicBezTo>
                    <a:lnTo>
                      <a:pt x="5803900" y="914400"/>
                    </a:lnTo>
                    <a:lnTo>
                      <a:pt x="5994400" y="1358900"/>
                    </a:lnTo>
                    <a:cubicBezTo>
                      <a:pt x="6007100" y="1371600"/>
                      <a:pt x="6007100" y="1384300"/>
                      <a:pt x="5994400" y="1397000"/>
                    </a:cubicBezTo>
                    <a:cubicBezTo>
                      <a:pt x="5994400" y="1409700"/>
                      <a:pt x="5981700" y="1409700"/>
                      <a:pt x="5969000" y="1409700"/>
                    </a:cubicBezTo>
                    <a:lnTo>
                      <a:pt x="5905500" y="1409700"/>
                    </a:lnTo>
                    <a:cubicBezTo>
                      <a:pt x="5842000" y="1409700"/>
                      <a:pt x="5791200" y="1371600"/>
                      <a:pt x="5765800" y="1320800"/>
                    </a:cubicBezTo>
                    <a:lnTo>
                      <a:pt x="5613400" y="965200"/>
                    </a:lnTo>
                    <a:cubicBezTo>
                      <a:pt x="5613400" y="952500"/>
                      <a:pt x="5600700" y="965200"/>
                      <a:pt x="5600700" y="965200"/>
                    </a:cubicBezTo>
                    <a:lnTo>
                      <a:pt x="5664200" y="1409700"/>
                    </a:lnTo>
                    <a:lnTo>
                      <a:pt x="5740400" y="2222500"/>
                    </a:lnTo>
                    <a:cubicBezTo>
                      <a:pt x="5740400" y="2235200"/>
                      <a:pt x="5727700" y="2235200"/>
                      <a:pt x="5727700" y="2247900"/>
                    </a:cubicBezTo>
                    <a:cubicBezTo>
                      <a:pt x="5715000" y="2247900"/>
                      <a:pt x="5715000" y="2260600"/>
                      <a:pt x="5702300" y="2260600"/>
                    </a:cubicBezTo>
                    <a:lnTo>
                      <a:pt x="5651500" y="2260600"/>
                    </a:lnTo>
                    <a:cubicBezTo>
                      <a:pt x="5575300" y="2260600"/>
                      <a:pt x="5511800" y="2209800"/>
                      <a:pt x="5511800" y="2133600"/>
                    </a:cubicBezTo>
                    <a:lnTo>
                      <a:pt x="5397500" y="1447800"/>
                    </a:lnTo>
                    <a:cubicBezTo>
                      <a:pt x="5384800" y="1447800"/>
                      <a:pt x="5384800" y="1447800"/>
                      <a:pt x="5372100" y="1447800"/>
                    </a:cubicBezTo>
                    <a:lnTo>
                      <a:pt x="5257800" y="2133600"/>
                    </a:lnTo>
                    <a:cubicBezTo>
                      <a:pt x="5257800" y="2209800"/>
                      <a:pt x="5194300" y="2260600"/>
                      <a:pt x="5118100" y="2260600"/>
                    </a:cubicBezTo>
                    <a:lnTo>
                      <a:pt x="5067300" y="2260600"/>
                    </a:lnTo>
                    <a:cubicBezTo>
                      <a:pt x="5054600" y="2260600"/>
                      <a:pt x="5054600" y="2247900"/>
                      <a:pt x="5041900" y="2247900"/>
                    </a:cubicBezTo>
                    <a:cubicBezTo>
                      <a:pt x="5041900" y="2235200"/>
                      <a:pt x="5029200" y="2235200"/>
                      <a:pt x="5029200" y="2222500"/>
                    </a:cubicBezTo>
                    <a:lnTo>
                      <a:pt x="5105400" y="1409700"/>
                    </a:lnTo>
                    <a:lnTo>
                      <a:pt x="5168900" y="965200"/>
                    </a:lnTo>
                    <a:moveTo>
                      <a:pt x="6972300" y="0"/>
                    </a:moveTo>
                    <a:cubicBezTo>
                      <a:pt x="6858000" y="0"/>
                      <a:pt x="6756400" y="88900"/>
                      <a:pt x="6756400" y="215900"/>
                    </a:cubicBezTo>
                    <a:lnTo>
                      <a:pt x="6756400" y="279400"/>
                    </a:lnTo>
                    <a:cubicBezTo>
                      <a:pt x="6756400" y="393700"/>
                      <a:pt x="6858000" y="495300"/>
                      <a:pt x="6972300" y="495300"/>
                    </a:cubicBezTo>
                    <a:cubicBezTo>
                      <a:pt x="7086600" y="495300"/>
                      <a:pt x="7188200" y="393700"/>
                      <a:pt x="7188200" y="279400"/>
                    </a:cubicBezTo>
                    <a:lnTo>
                      <a:pt x="7188200" y="215900"/>
                    </a:lnTo>
                    <a:cubicBezTo>
                      <a:pt x="7188200" y="88900"/>
                      <a:pt x="7086600" y="0"/>
                      <a:pt x="6972300" y="0"/>
                    </a:cubicBezTo>
                    <a:moveTo>
                      <a:pt x="6756400" y="965200"/>
                    </a:moveTo>
                    <a:cubicBezTo>
                      <a:pt x="6756400" y="965200"/>
                      <a:pt x="6743700" y="952500"/>
                      <a:pt x="6743700" y="965200"/>
                    </a:cubicBezTo>
                    <a:lnTo>
                      <a:pt x="6591300" y="1320800"/>
                    </a:lnTo>
                    <a:cubicBezTo>
                      <a:pt x="6565900" y="1371600"/>
                      <a:pt x="6515100" y="1409700"/>
                      <a:pt x="6451600" y="1409700"/>
                    </a:cubicBezTo>
                    <a:lnTo>
                      <a:pt x="6388100" y="1409700"/>
                    </a:lnTo>
                    <a:cubicBezTo>
                      <a:pt x="6375400" y="1409700"/>
                      <a:pt x="6362700" y="1409700"/>
                      <a:pt x="6362700" y="1397000"/>
                    </a:cubicBezTo>
                    <a:cubicBezTo>
                      <a:pt x="6350000" y="1384300"/>
                      <a:pt x="6350000" y="1371600"/>
                      <a:pt x="6362700" y="1358900"/>
                    </a:cubicBezTo>
                    <a:lnTo>
                      <a:pt x="6553200" y="914400"/>
                    </a:lnTo>
                    <a:lnTo>
                      <a:pt x="6616700" y="736600"/>
                    </a:lnTo>
                    <a:cubicBezTo>
                      <a:pt x="6667500" y="635000"/>
                      <a:pt x="6769100" y="558800"/>
                      <a:pt x="6883400" y="558800"/>
                    </a:cubicBezTo>
                    <a:lnTo>
                      <a:pt x="7061200" y="558800"/>
                    </a:lnTo>
                    <a:cubicBezTo>
                      <a:pt x="7175500" y="558800"/>
                      <a:pt x="7277100" y="635000"/>
                      <a:pt x="7327900" y="736600"/>
                    </a:cubicBezTo>
                    <a:lnTo>
                      <a:pt x="7391400" y="914400"/>
                    </a:lnTo>
                    <a:lnTo>
                      <a:pt x="7581900" y="1358900"/>
                    </a:lnTo>
                    <a:cubicBezTo>
                      <a:pt x="7594600" y="1371600"/>
                      <a:pt x="7594600" y="1384300"/>
                      <a:pt x="7581900" y="1397000"/>
                    </a:cubicBezTo>
                    <a:cubicBezTo>
                      <a:pt x="7581900" y="1409700"/>
                      <a:pt x="7569200" y="1409700"/>
                      <a:pt x="7556500" y="1409700"/>
                    </a:cubicBezTo>
                    <a:lnTo>
                      <a:pt x="7493000" y="1409700"/>
                    </a:lnTo>
                    <a:cubicBezTo>
                      <a:pt x="7429500" y="1409700"/>
                      <a:pt x="7378700" y="1371600"/>
                      <a:pt x="7353300" y="1320800"/>
                    </a:cubicBezTo>
                    <a:lnTo>
                      <a:pt x="7200900" y="965200"/>
                    </a:lnTo>
                    <a:cubicBezTo>
                      <a:pt x="7200900" y="952500"/>
                      <a:pt x="7188200" y="965200"/>
                      <a:pt x="7188200" y="965200"/>
                    </a:cubicBezTo>
                    <a:lnTo>
                      <a:pt x="7251700" y="1409700"/>
                    </a:lnTo>
                    <a:lnTo>
                      <a:pt x="7327900" y="2222500"/>
                    </a:lnTo>
                    <a:cubicBezTo>
                      <a:pt x="7327900" y="2235200"/>
                      <a:pt x="7315200" y="2235200"/>
                      <a:pt x="7315200" y="2247900"/>
                    </a:cubicBezTo>
                    <a:cubicBezTo>
                      <a:pt x="7302500" y="2247900"/>
                      <a:pt x="7302500" y="2260600"/>
                      <a:pt x="7289800" y="2260600"/>
                    </a:cubicBezTo>
                    <a:lnTo>
                      <a:pt x="7239000" y="2260600"/>
                    </a:lnTo>
                    <a:cubicBezTo>
                      <a:pt x="7162800" y="2260600"/>
                      <a:pt x="7099300" y="2209800"/>
                      <a:pt x="7099300" y="2133600"/>
                    </a:cubicBezTo>
                    <a:lnTo>
                      <a:pt x="6985000" y="1447800"/>
                    </a:lnTo>
                    <a:cubicBezTo>
                      <a:pt x="6972300" y="1447800"/>
                      <a:pt x="6972300" y="1447800"/>
                      <a:pt x="6959600" y="1447800"/>
                    </a:cubicBezTo>
                    <a:lnTo>
                      <a:pt x="6845300" y="2133600"/>
                    </a:lnTo>
                    <a:cubicBezTo>
                      <a:pt x="6845300" y="2209800"/>
                      <a:pt x="6781800" y="2260600"/>
                      <a:pt x="6705600" y="2260600"/>
                    </a:cubicBezTo>
                    <a:lnTo>
                      <a:pt x="6654800" y="2260600"/>
                    </a:lnTo>
                    <a:cubicBezTo>
                      <a:pt x="6642100" y="2260600"/>
                      <a:pt x="6642100" y="2247900"/>
                      <a:pt x="6629400" y="2247900"/>
                    </a:cubicBezTo>
                    <a:cubicBezTo>
                      <a:pt x="6629400" y="2235200"/>
                      <a:pt x="6616700" y="2235200"/>
                      <a:pt x="6616700" y="2222500"/>
                    </a:cubicBezTo>
                    <a:lnTo>
                      <a:pt x="6692900" y="1409700"/>
                    </a:lnTo>
                    <a:lnTo>
                      <a:pt x="6756400" y="965200"/>
                    </a:lnTo>
                    <a:moveTo>
                      <a:pt x="8559800" y="0"/>
                    </a:moveTo>
                    <a:cubicBezTo>
                      <a:pt x="8445500" y="0"/>
                      <a:pt x="8343900" y="88900"/>
                      <a:pt x="8343900" y="215900"/>
                    </a:cubicBezTo>
                    <a:lnTo>
                      <a:pt x="8343900" y="279400"/>
                    </a:lnTo>
                    <a:cubicBezTo>
                      <a:pt x="8343900" y="393700"/>
                      <a:pt x="8445500" y="495300"/>
                      <a:pt x="8559800" y="495300"/>
                    </a:cubicBezTo>
                    <a:cubicBezTo>
                      <a:pt x="8674100" y="495300"/>
                      <a:pt x="8775700" y="393700"/>
                      <a:pt x="8775700" y="279400"/>
                    </a:cubicBezTo>
                    <a:lnTo>
                      <a:pt x="8775700" y="215900"/>
                    </a:lnTo>
                    <a:cubicBezTo>
                      <a:pt x="8775700" y="88900"/>
                      <a:pt x="8674100" y="0"/>
                      <a:pt x="8559800" y="0"/>
                    </a:cubicBezTo>
                    <a:moveTo>
                      <a:pt x="8343900" y="965200"/>
                    </a:moveTo>
                    <a:cubicBezTo>
                      <a:pt x="8343900" y="965200"/>
                      <a:pt x="8331200" y="952500"/>
                      <a:pt x="8331200" y="965200"/>
                    </a:cubicBezTo>
                    <a:lnTo>
                      <a:pt x="8178800" y="1320800"/>
                    </a:lnTo>
                    <a:cubicBezTo>
                      <a:pt x="8153400" y="1371600"/>
                      <a:pt x="8102600" y="1409700"/>
                      <a:pt x="8039100" y="1409700"/>
                    </a:cubicBezTo>
                    <a:lnTo>
                      <a:pt x="7975600" y="1409700"/>
                    </a:lnTo>
                    <a:cubicBezTo>
                      <a:pt x="7962900" y="1409700"/>
                      <a:pt x="7950200" y="1409700"/>
                      <a:pt x="7950200" y="1397000"/>
                    </a:cubicBezTo>
                    <a:cubicBezTo>
                      <a:pt x="7937500" y="1384300"/>
                      <a:pt x="7937500" y="1371600"/>
                      <a:pt x="7950200" y="1358900"/>
                    </a:cubicBezTo>
                    <a:lnTo>
                      <a:pt x="8140700" y="914400"/>
                    </a:lnTo>
                    <a:lnTo>
                      <a:pt x="8204200" y="736600"/>
                    </a:lnTo>
                    <a:cubicBezTo>
                      <a:pt x="8255000" y="635000"/>
                      <a:pt x="8356600" y="558800"/>
                      <a:pt x="8470900" y="558800"/>
                    </a:cubicBezTo>
                    <a:lnTo>
                      <a:pt x="8648700" y="558800"/>
                    </a:lnTo>
                    <a:cubicBezTo>
                      <a:pt x="8763000" y="558800"/>
                      <a:pt x="8864600" y="635000"/>
                      <a:pt x="8915400" y="736600"/>
                    </a:cubicBezTo>
                    <a:lnTo>
                      <a:pt x="8978900" y="914400"/>
                    </a:lnTo>
                    <a:lnTo>
                      <a:pt x="9169400" y="1358900"/>
                    </a:lnTo>
                    <a:cubicBezTo>
                      <a:pt x="9182100" y="1371600"/>
                      <a:pt x="9182100" y="1384300"/>
                      <a:pt x="9169400" y="1397000"/>
                    </a:cubicBezTo>
                    <a:cubicBezTo>
                      <a:pt x="9169400" y="1409700"/>
                      <a:pt x="9156700" y="1409700"/>
                      <a:pt x="9144000" y="1409700"/>
                    </a:cubicBezTo>
                    <a:lnTo>
                      <a:pt x="9080500" y="1409700"/>
                    </a:lnTo>
                    <a:cubicBezTo>
                      <a:pt x="9017000" y="1409700"/>
                      <a:pt x="8966200" y="1371600"/>
                      <a:pt x="8940800" y="1320800"/>
                    </a:cubicBezTo>
                    <a:lnTo>
                      <a:pt x="8788400" y="965200"/>
                    </a:lnTo>
                    <a:cubicBezTo>
                      <a:pt x="8788400" y="952500"/>
                      <a:pt x="8775700" y="965200"/>
                      <a:pt x="8775700" y="965200"/>
                    </a:cubicBezTo>
                    <a:lnTo>
                      <a:pt x="8839200" y="1409700"/>
                    </a:lnTo>
                    <a:lnTo>
                      <a:pt x="8915400" y="2222500"/>
                    </a:lnTo>
                    <a:cubicBezTo>
                      <a:pt x="8915400" y="2235200"/>
                      <a:pt x="8902700" y="2235200"/>
                      <a:pt x="8902700" y="2247900"/>
                    </a:cubicBezTo>
                    <a:cubicBezTo>
                      <a:pt x="8890000" y="2247900"/>
                      <a:pt x="8890000" y="2260600"/>
                      <a:pt x="8877300" y="2260600"/>
                    </a:cubicBezTo>
                    <a:lnTo>
                      <a:pt x="8826500" y="2260600"/>
                    </a:lnTo>
                    <a:cubicBezTo>
                      <a:pt x="8750300" y="2260600"/>
                      <a:pt x="8686800" y="2209800"/>
                      <a:pt x="8686800" y="2133600"/>
                    </a:cubicBezTo>
                    <a:lnTo>
                      <a:pt x="8572500" y="1447800"/>
                    </a:lnTo>
                    <a:cubicBezTo>
                      <a:pt x="8559800" y="1447800"/>
                      <a:pt x="8559800" y="1447800"/>
                      <a:pt x="8547100" y="1447800"/>
                    </a:cubicBezTo>
                    <a:lnTo>
                      <a:pt x="8432800" y="2133600"/>
                    </a:lnTo>
                    <a:cubicBezTo>
                      <a:pt x="8432800" y="2209800"/>
                      <a:pt x="8369300" y="2260600"/>
                      <a:pt x="8293100" y="2260600"/>
                    </a:cubicBezTo>
                    <a:lnTo>
                      <a:pt x="8242300" y="2260600"/>
                    </a:lnTo>
                    <a:cubicBezTo>
                      <a:pt x="8229600" y="2260600"/>
                      <a:pt x="8229600" y="2247900"/>
                      <a:pt x="8216900" y="2247900"/>
                    </a:cubicBezTo>
                    <a:cubicBezTo>
                      <a:pt x="8216900" y="2235200"/>
                      <a:pt x="8204200" y="2235200"/>
                      <a:pt x="8204200" y="2222500"/>
                    </a:cubicBezTo>
                    <a:lnTo>
                      <a:pt x="8280400" y="1409700"/>
                    </a:lnTo>
                    <a:lnTo>
                      <a:pt x="8343900" y="965200"/>
                    </a:lnTo>
                    <a:moveTo>
                      <a:pt x="10147300" y="0"/>
                    </a:moveTo>
                    <a:cubicBezTo>
                      <a:pt x="10033000" y="0"/>
                      <a:pt x="9931400" y="88900"/>
                      <a:pt x="9931400" y="215900"/>
                    </a:cubicBezTo>
                    <a:lnTo>
                      <a:pt x="9931400" y="279400"/>
                    </a:lnTo>
                    <a:cubicBezTo>
                      <a:pt x="9931400" y="393700"/>
                      <a:pt x="10033000" y="495300"/>
                      <a:pt x="10147300" y="495300"/>
                    </a:cubicBezTo>
                    <a:cubicBezTo>
                      <a:pt x="10261600" y="495300"/>
                      <a:pt x="10363200" y="393700"/>
                      <a:pt x="10363200" y="279400"/>
                    </a:cubicBezTo>
                    <a:lnTo>
                      <a:pt x="10363200" y="215900"/>
                    </a:lnTo>
                    <a:cubicBezTo>
                      <a:pt x="10363200" y="88900"/>
                      <a:pt x="10261600" y="0"/>
                      <a:pt x="10147300" y="0"/>
                    </a:cubicBezTo>
                    <a:moveTo>
                      <a:pt x="9931400" y="965200"/>
                    </a:moveTo>
                    <a:cubicBezTo>
                      <a:pt x="9931400" y="965200"/>
                      <a:pt x="9918700" y="952500"/>
                      <a:pt x="9918700" y="965200"/>
                    </a:cubicBezTo>
                    <a:lnTo>
                      <a:pt x="9766300" y="1320800"/>
                    </a:lnTo>
                    <a:cubicBezTo>
                      <a:pt x="9740900" y="1371600"/>
                      <a:pt x="9690100" y="1409700"/>
                      <a:pt x="9626600" y="1409700"/>
                    </a:cubicBezTo>
                    <a:lnTo>
                      <a:pt x="9563100" y="1409700"/>
                    </a:lnTo>
                    <a:cubicBezTo>
                      <a:pt x="9550400" y="1409700"/>
                      <a:pt x="9537700" y="1409700"/>
                      <a:pt x="9537700" y="1397000"/>
                    </a:cubicBezTo>
                    <a:cubicBezTo>
                      <a:pt x="9525000" y="1384300"/>
                      <a:pt x="9525000" y="1371600"/>
                      <a:pt x="9537700" y="1358900"/>
                    </a:cubicBezTo>
                    <a:lnTo>
                      <a:pt x="9728200" y="914400"/>
                    </a:lnTo>
                    <a:lnTo>
                      <a:pt x="9791700" y="736600"/>
                    </a:lnTo>
                    <a:cubicBezTo>
                      <a:pt x="9842500" y="635000"/>
                      <a:pt x="9944100" y="558800"/>
                      <a:pt x="10058400" y="558800"/>
                    </a:cubicBezTo>
                    <a:lnTo>
                      <a:pt x="10236200" y="558800"/>
                    </a:lnTo>
                    <a:cubicBezTo>
                      <a:pt x="10350500" y="558800"/>
                      <a:pt x="10452100" y="635000"/>
                      <a:pt x="10502900" y="736600"/>
                    </a:cubicBezTo>
                    <a:lnTo>
                      <a:pt x="10566400" y="914400"/>
                    </a:lnTo>
                    <a:lnTo>
                      <a:pt x="10756900" y="1358900"/>
                    </a:lnTo>
                    <a:cubicBezTo>
                      <a:pt x="10769600" y="1371600"/>
                      <a:pt x="10769600" y="1384300"/>
                      <a:pt x="10756900" y="1397000"/>
                    </a:cubicBezTo>
                    <a:cubicBezTo>
                      <a:pt x="10756900" y="1409700"/>
                      <a:pt x="10744200" y="1409700"/>
                      <a:pt x="10731500" y="1409700"/>
                    </a:cubicBezTo>
                    <a:lnTo>
                      <a:pt x="10668000" y="1409700"/>
                    </a:lnTo>
                    <a:cubicBezTo>
                      <a:pt x="10604500" y="1409700"/>
                      <a:pt x="10553700" y="1371600"/>
                      <a:pt x="10528300" y="1320800"/>
                    </a:cubicBezTo>
                    <a:lnTo>
                      <a:pt x="10375900" y="965200"/>
                    </a:lnTo>
                    <a:cubicBezTo>
                      <a:pt x="10375900" y="952500"/>
                      <a:pt x="10363200" y="965200"/>
                      <a:pt x="10363200" y="965200"/>
                    </a:cubicBezTo>
                    <a:lnTo>
                      <a:pt x="10426700" y="1409700"/>
                    </a:lnTo>
                    <a:lnTo>
                      <a:pt x="10502900" y="2222500"/>
                    </a:lnTo>
                    <a:cubicBezTo>
                      <a:pt x="10502900" y="2235200"/>
                      <a:pt x="10490200" y="2235200"/>
                      <a:pt x="10490200" y="2247900"/>
                    </a:cubicBezTo>
                    <a:cubicBezTo>
                      <a:pt x="10477500" y="2247900"/>
                      <a:pt x="10477500" y="2260600"/>
                      <a:pt x="10464800" y="2260600"/>
                    </a:cubicBezTo>
                    <a:lnTo>
                      <a:pt x="10414000" y="2260600"/>
                    </a:lnTo>
                    <a:cubicBezTo>
                      <a:pt x="10337800" y="2260600"/>
                      <a:pt x="10274300" y="2209800"/>
                      <a:pt x="10274300" y="2133600"/>
                    </a:cubicBezTo>
                    <a:lnTo>
                      <a:pt x="10160000" y="1447800"/>
                    </a:lnTo>
                    <a:cubicBezTo>
                      <a:pt x="10147300" y="1447800"/>
                      <a:pt x="10147300" y="1447800"/>
                      <a:pt x="10134600" y="1447800"/>
                    </a:cubicBezTo>
                    <a:lnTo>
                      <a:pt x="10020300" y="2133600"/>
                    </a:lnTo>
                    <a:cubicBezTo>
                      <a:pt x="10020300" y="2209800"/>
                      <a:pt x="9956800" y="2260600"/>
                      <a:pt x="9880600" y="2260600"/>
                    </a:cubicBezTo>
                    <a:lnTo>
                      <a:pt x="9829800" y="2260600"/>
                    </a:lnTo>
                    <a:cubicBezTo>
                      <a:pt x="9817100" y="2260600"/>
                      <a:pt x="9817100" y="2247900"/>
                      <a:pt x="9804400" y="2247900"/>
                    </a:cubicBezTo>
                    <a:cubicBezTo>
                      <a:pt x="9804400" y="2235200"/>
                      <a:pt x="9791700" y="2235200"/>
                      <a:pt x="9791700" y="2222500"/>
                    </a:cubicBezTo>
                    <a:lnTo>
                      <a:pt x="9867900" y="1409700"/>
                    </a:lnTo>
                    <a:lnTo>
                      <a:pt x="9931400" y="965200"/>
                    </a:lnTo>
                    <a:moveTo>
                      <a:pt x="11734800" y="0"/>
                    </a:moveTo>
                    <a:cubicBezTo>
                      <a:pt x="11620500" y="0"/>
                      <a:pt x="11518900" y="88900"/>
                      <a:pt x="11518900" y="215900"/>
                    </a:cubicBezTo>
                    <a:lnTo>
                      <a:pt x="11518900" y="279400"/>
                    </a:lnTo>
                    <a:cubicBezTo>
                      <a:pt x="11518900" y="393700"/>
                      <a:pt x="11620500" y="495300"/>
                      <a:pt x="11734800" y="495300"/>
                    </a:cubicBezTo>
                    <a:cubicBezTo>
                      <a:pt x="11849100" y="495300"/>
                      <a:pt x="11950700" y="393700"/>
                      <a:pt x="11950700" y="279400"/>
                    </a:cubicBezTo>
                    <a:lnTo>
                      <a:pt x="11950700" y="215900"/>
                    </a:lnTo>
                    <a:cubicBezTo>
                      <a:pt x="11950700" y="88900"/>
                      <a:pt x="11849100" y="0"/>
                      <a:pt x="11734800" y="0"/>
                    </a:cubicBezTo>
                    <a:moveTo>
                      <a:pt x="11518900" y="965200"/>
                    </a:moveTo>
                    <a:cubicBezTo>
                      <a:pt x="11518900" y="965200"/>
                      <a:pt x="11506200" y="952500"/>
                      <a:pt x="11506200" y="965200"/>
                    </a:cubicBezTo>
                    <a:lnTo>
                      <a:pt x="11353800" y="1320800"/>
                    </a:lnTo>
                    <a:cubicBezTo>
                      <a:pt x="11328400" y="1371600"/>
                      <a:pt x="11277600" y="1409700"/>
                      <a:pt x="11214100" y="1409700"/>
                    </a:cubicBezTo>
                    <a:lnTo>
                      <a:pt x="11150600" y="1409700"/>
                    </a:lnTo>
                    <a:cubicBezTo>
                      <a:pt x="11137900" y="1409700"/>
                      <a:pt x="11125200" y="1409700"/>
                      <a:pt x="11125200" y="1397000"/>
                    </a:cubicBezTo>
                    <a:cubicBezTo>
                      <a:pt x="11112500" y="1384300"/>
                      <a:pt x="11112500" y="1371600"/>
                      <a:pt x="11125200" y="1358900"/>
                    </a:cubicBezTo>
                    <a:lnTo>
                      <a:pt x="11315700" y="914400"/>
                    </a:lnTo>
                    <a:lnTo>
                      <a:pt x="11379200" y="736600"/>
                    </a:lnTo>
                    <a:cubicBezTo>
                      <a:pt x="11430000" y="635000"/>
                      <a:pt x="11531600" y="558800"/>
                      <a:pt x="11645900" y="558800"/>
                    </a:cubicBezTo>
                    <a:lnTo>
                      <a:pt x="11823700" y="558800"/>
                    </a:lnTo>
                    <a:cubicBezTo>
                      <a:pt x="11938000" y="558800"/>
                      <a:pt x="12039600" y="635000"/>
                      <a:pt x="12090400" y="736600"/>
                    </a:cubicBezTo>
                    <a:lnTo>
                      <a:pt x="12153900" y="914400"/>
                    </a:lnTo>
                    <a:lnTo>
                      <a:pt x="12344400" y="1358900"/>
                    </a:lnTo>
                    <a:cubicBezTo>
                      <a:pt x="12357100" y="1371600"/>
                      <a:pt x="12357100" y="1384300"/>
                      <a:pt x="12344400" y="1397000"/>
                    </a:cubicBezTo>
                    <a:cubicBezTo>
                      <a:pt x="12344400" y="1409700"/>
                      <a:pt x="12331700" y="1409700"/>
                      <a:pt x="12319000" y="1409700"/>
                    </a:cubicBezTo>
                    <a:lnTo>
                      <a:pt x="12255500" y="1409700"/>
                    </a:lnTo>
                    <a:cubicBezTo>
                      <a:pt x="12192000" y="1409700"/>
                      <a:pt x="12141200" y="1371600"/>
                      <a:pt x="12115800" y="1320800"/>
                    </a:cubicBezTo>
                    <a:lnTo>
                      <a:pt x="11963400" y="965200"/>
                    </a:lnTo>
                    <a:cubicBezTo>
                      <a:pt x="11963400" y="952500"/>
                      <a:pt x="11950700" y="965200"/>
                      <a:pt x="11950700" y="965200"/>
                    </a:cubicBezTo>
                    <a:lnTo>
                      <a:pt x="12014200" y="1409700"/>
                    </a:lnTo>
                    <a:lnTo>
                      <a:pt x="12090400" y="2222500"/>
                    </a:lnTo>
                    <a:cubicBezTo>
                      <a:pt x="12090400" y="2235200"/>
                      <a:pt x="12077700" y="2235200"/>
                      <a:pt x="12077700" y="2247900"/>
                    </a:cubicBezTo>
                    <a:cubicBezTo>
                      <a:pt x="12065000" y="2247900"/>
                      <a:pt x="12065000" y="2260600"/>
                      <a:pt x="12052300" y="2260600"/>
                    </a:cubicBezTo>
                    <a:lnTo>
                      <a:pt x="12001500" y="2260600"/>
                    </a:lnTo>
                    <a:cubicBezTo>
                      <a:pt x="11925300" y="2260600"/>
                      <a:pt x="11861800" y="2209800"/>
                      <a:pt x="11861800" y="2133600"/>
                    </a:cubicBezTo>
                    <a:lnTo>
                      <a:pt x="11747500" y="1447800"/>
                    </a:lnTo>
                    <a:cubicBezTo>
                      <a:pt x="11734800" y="1447800"/>
                      <a:pt x="11734800" y="1447800"/>
                      <a:pt x="11722100" y="1447800"/>
                    </a:cubicBezTo>
                    <a:lnTo>
                      <a:pt x="11607800" y="2133600"/>
                    </a:lnTo>
                    <a:cubicBezTo>
                      <a:pt x="11607800" y="2209800"/>
                      <a:pt x="11544300" y="2260600"/>
                      <a:pt x="11468100" y="2260600"/>
                    </a:cubicBezTo>
                    <a:lnTo>
                      <a:pt x="11417300" y="2260600"/>
                    </a:lnTo>
                    <a:cubicBezTo>
                      <a:pt x="11404600" y="2260600"/>
                      <a:pt x="11404600" y="2247900"/>
                      <a:pt x="11391900" y="2247900"/>
                    </a:cubicBezTo>
                    <a:cubicBezTo>
                      <a:pt x="11391900" y="2235200"/>
                      <a:pt x="11379200" y="2235200"/>
                      <a:pt x="11379200" y="2222500"/>
                    </a:cubicBezTo>
                    <a:lnTo>
                      <a:pt x="11455400" y="1409700"/>
                    </a:lnTo>
                    <a:lnTo>
                      <a:pt x="11518900" y="965200"/>
                    </a:lnTo>
                    <a:moveTo>
                      <a:pt x="622300" y="2578100"/>
                    </a:moveTo>
                    <a:cubicBezTo>
                      <a:pt x="508000" y="2578100"/>
                      <a:pt x="406400" y="2667000"/>
                      <a:pt x="406400" y="2794000"/>
                    </a:cubicBezTo>
                    <a:lnTo>
                      <a:pt x="406400" y="2857500"/>
                    </a:lnTo>
                    <a:cubicBezTo>
                      <a:pt x="406400" y="2971800"/>
                      <a:pt x="508000" y="3073400"/>
                      <a:pt x="622300" y="3073400"/>
                    </a:cubicBezTo>
                    <a:cubicBezTo>
                      <a:pt x="736600" y="3073400"/>
                      <a:pt x="838200" y="2971800"/>
                      <a:pt x="838200" y="2857500"/>
                    </a:cubicBezTo>
                    <a:lnTo>
                      <a:pt x="838200" y="2794000"/>
                    </a:lnTo>
                    <a:cubicBezTo>
                      <a:pt x="838200" y="2667000"/>
                      <a:pt x="736600" y="2578100"/>
                      <a:pt x="622300" y="2578100"/>
                    </a:cubicBezTo>
                    <a:moveTo>
                      <a:pt x="406400" y="3543300"/>
                    </a:moveTo>
                    <a:cubicBezTo>
                      <a:pt x="406400" y="3543300"/>
                      <a:pt x="393700" y="3530600"/>
                      <a:pt x="393700" y="3543300"/>
                    </a:cubicBezTo>
                    <a:lnTo>
                      <a:pt x="241300" y="3898900"/>
                    </a:lnTo>
                    <a:cubicBezTo>
                      <a:pt x="215900" y="3949700"/>
                      <a:pt x="165100" y="3987800"/>
                      <a:pt x="101600" y="3987800"/>
                    </a:cubicBezTo>
                    <a:lnTo>
                      <a:pt x="38100" y="3987800"/>
                    </a:lnTo>
                    <a:cubicBezTo>
                      <a:pt x="25400" y="3987800"/>
                      <a:pt x="12700" y="3987800"/>
                      <a:pt x="12700" y="3975100"/>
                    </a:cubicBezTo>
                    <a:cubicBezTo>
                      <a:pt x="0" y="3962400"/>
                      <a:pt x="0" y="3949700"/>
                      <a:pt x="12700" y="3937000"/>
                    </a:cubicBezTo>
                    <a:lnTo>
                      <a:pt x="203200" y="3492500"/>
                    </a:lnTo>
                    <a:lnTo>
                      <a:pt x="266700" y="3314700"/>
                    </a:lnTo>
                    <a:cubicBezTo>
                      <a:pt x="317500" y="3213100"/>
                      <a:pt x="419100" y="3136900"/>
                      <a:pt x="533400" y="3136900"/>
                    </a:cubicBezTo>
                    <a:lnTo>
                      <a:pt x="711200" y="3136900"/>
                    </a:lnTo>
                    <a:cubicBezTo>
                      <a:pt x="825500" y="3136900"/>
                      <a:pt x="927100" y="3213100"/>
                      <a:pt x="977900" y="3314700"/>
                    </a:cubicBezTo>
                    <a:lnTo>
                      <a:pt x="1041400" y="3492500"/>
                    </a:lnTo>
                    <a:lnTo>
                      <a:pt x="1231900" y="3937000"/>
                    </a:lnTo>
                    <a:cubicBezTo>
                      <a:pt x="1244600" y="3949700"/>
                      <a:pt x="1244600" y="3962400"/>
                      <a:pt x="1231900" y="3975100"/>
                    </a:cubicBezTo>
                    <a:cubicBezTo>
                      <a:pt x="1231900" y="3987800"/>
                      <a:pt x="1219200" y="3987800"/>
                      <a:pt x="1206500" y="3987800"/>
                    </a:cubicBezTo>
                    <a:lnTo>
                      <a:pt x="1143000" y="3987800"/>
                    </a:lnTo>
                    <a:cubicBezTo>
                      <a:pt x="1079500" y="3987800"/>
                      <a:pt x="1028700" y="3949700"/>
                      <a:pt x="1003300" y="3898900"/>
                    </a:cubicBezTo>
                    <a:lnTo>
                      <a:pt x="850900" y="3543300"/>
                    </a:lnTo>
                    <a:cubicBezTo>
                      <a:pt x="850900" y="3530600"/>
                      <a:pt x="838200" y="3543300"/>
                      <a:pt x="838200" y="3543300"/>
                    </a:cubicBezTo>
                    <a:lnTo>
                      <a:pt x="901700" y="3987800"/>
                    </a:lnTo>
                    <a:lnTo>
                      <a:pt x="977900" y="4800600"/>
                    </a:lnTo>
                    <a:cubicBezTo>
                      <a:pt x="977900" y="4813300"/>
                      <a:pt x="965200" y="4813300"/>
                      <a:pt x="965200" y="4826000"/>
                    </a:cubicBezTo>
                    <a:cubicBezTo>
                      <a:pt x="952500" y="4826000"/>
                      <a:pt x="952500" y="4838700"/>
                      <a:pt x="939800" y="4838700"/>
                    </a:cubicBezTo>
                    <a:lnTo>
                      <a:pt x="889000" y="4838700"/>
                    </a:lnTo>
                    <a:cubicBezTo>
                      <a:pt x="812800" y="4838700"/>
                      <a:pt x="749300" y="4787900"/>
                      <a:pt x="749300" y="4711700"/>
                    </a:cubicBezTo>
                    <a:lnTo>
                      <a:pt x="635000" y="4025900"/>
                    </a:lnTo>
                    <a:cubicBezTo>
                      <a:pt x="622300" y="4025900"/>
                      <a:pt x="622300" y="4025900"/>
                      <a:pt x="609600" y="4025900"/>
                    </a:cubicBezTo>
                    <a:lnTo>
                      <a:pt x="495300" y="4711700"/>
                    </a:lnTo>
                    <a:cubicBezTo>
                      <a:pt x="495300" y="4787900"/>
                      <a:pt x="431800" y="4838700"/>
                      <a:pt x="355600" y="4838700"/>
                    </a:cubicBezTo>
                    <a:lnTo>
                      <a:pt x="304800" y="4838700"/>
                    </a:lnTo>
                    <a:cubicBezTo>
                      <a:pt x="292100" y="4838700"/>
                      <a:pt x="292100" y="4826000"/>
                      <a:pt x="279400" y="4826000"/>
                    </a:cubicBezTo>
                    <a:cubicBezTo>
                      <a:pt x="279400" y="4813300"/>
                      <a:pt x="266700" y="4813300"/>
                      <a:pt x="266700" y="4800600"/>
                    </a:cubicBezTo>
                    <a:lnTo>
                      <a:pt x="342900" y="3987800"/>
                    </a:lnTo>
                    <a:lnTo>
                      <a:pt x="406400" y="3543300"/>
                    </a:lnTo>
                    <a:moveTo>
                      <a:pt x="2209800" y="2578100"/>
                    </a:moveTo>
                    <a:cubicBezTo>
                      <a:pt x="2095500" y="2578100"/>
                      <a:pt x="1993900" y="2667000"/>
                      <a:pt x="1993900" y="2794000"/>
                    </a:cubicBezTo>
                    <a:lnTo>
                      <a:pt x="1993900" y="2857500"/>
                    </a:lnTo>
                    <a:cubicBezTo>
                      <a:pt x="1993900" y="2971800"/>
                      <a:pt x="2095500" y="3073400"/>
                      <a:pt x="2209800" y="3073400"/>
                    </a:cubicBezTo>
                    <a:cubicBezTo>
                      <a:pt x="2324100" y="3073400"/>
                      <a:pt x="2425700" y="2971800"/>
                      <a:pt x="2425700" y="2857500"/>
                    </a:cubicBezTo>
                    <a:lnTo>
                      <a:pt x="2425700" y="2794000"/>
                    </a:lnTo>
                    <a:cubicBezTo>
                      <a:pt x="2425700" y="2667000"/>
                      <a:pt x="2324100" y="2578100"/>
                      <a:pt x="2209800" y="2578100"/>
                    </a:cubicBezTo>
                    <a:moveTo>
                      <a:pt x="1993900" y="3543300"/>
                    </a:moveTo>
                    <a:cubicBezTo>
                      <a:pt x="1993900" y="3543300"/>
                      <a:pt x="1981200" y="3530600"/>
                      <a:pt x="1981200" y="3543300"/>
                    </a:cubicBezTo>
                    <a:lnTo>
                      <a:pt x="1828800" y="3898900"/>
                    </a:lnTo>
                    <a:cubicBezTo>
                      <a:pt x="1803400" y="3949700"/>
                      <a:pt x="1752600" y="3987800"/>
                      <a:pt x="1689100" y="3987800"/>
                    </a:cubicBezTo>
                    <a:lnTo>
                      <a:pt x="1625600" y="3987800"/>
                    </a:lnTo>
                    <a:cubicBezTo>
                      <a:pt x="1612900" y="3987800"/>
                      <a:pt x="1600200" y="3987800"/>
                      <a:pt x="1600200" y="3975100"/>
                    </a:cubicBezTo>
                    <a:cubicBezTo>
                      <a:pt x="1587500" y="3962400"/>
                      <a:pt x="1587500" y="3949700"/>
                      <a:pt x="1600200" y="3937000"/>
                    </a:cubicBezTo>
                    <a:lnTo>
                      <a:pt x="1790700" y="3492500"/>
                    </a:lnTo>
                    <a:lnTo>
                      <a:pt x="1854200" y="3314700"/>
                    </a:lnTo>
                    <a:cubicBezTo>
                      <a:pt x="1905000" y="3213100"/>
                      <a:pt x="2006600" y="3136900"/>
                      <a:pt x="2120900" y="3136900"/>
                    </a:cubicBezTo>
                    <a:lnTo>
                      <a:pt x="2298700" y="3136900"/>
                    </a:lnTo>
                    <a:cubicBezTo>
                      <a:pt x="2413000" y="3136900"/>
                      <a:pt x="2514600" y="3213100"/>
                      <a:pt x="2565400" y="3314700"/>
                    </a:cubicBezTo>
                    <a:lnTo>
                      <a:pt x="2628900" y="3492500"/>
                    </a:lnTo>
                    <a:lnTo>
                      <a:pt x="2819400" y="3937000"/>
                    </a:lnTo>
                    <a:cubicBezTo>
                      <a:pt x="2832100" y="3949700"/>
                      <a:pt x="2832100" y="3962400"/>
                      <a:pt x="2819400" y="3975100"/>
                    </a:cubicBezTo>
                    <a:cubicBezTo>
                      <a:pt x="2819400" y="3987800"/>
                      <a:pt x="2806700" y="3987800"/>
                      <a:pt x="2794000" y="3987800"/>
                    </a:cubicBezTo>
                    <a:lnTo>
                      <a:pt x="2730500" y="3987800"/>
                    </a:lnTo>
                    <a:cubicBezTo>
                      <a:pt x="2667000" y="3987800"/>
                      <a:pt x="2616200" y="3949700"/>
                      <a:pt x="2590800" y="3898900"/>
                    </a:cubicBezTo>
                    <a:lnTo>
                      <a:pt x="2438400" y="3543300"/>
                    </a:lnTo>
                    <a:cubicBezTo>
                      <a:pt x="2438400" y="3530600"/>
                      <a:pt x="2425700" y="3543300"/>
                      <a:pt x="2425700" y="3543300"/>
                    </a:cubicBezTo>
                    <a:lnTo>
                      <a:pt x="2489200" y="3987800"/>
                    </a:lnTo>
                    <a:lnTo>
                      <a:pt x="2565400" y="4800600"/>
                    </a:lnTo>
                    <a:cubicBezTo>
                      <a:pt x="2565400" y="4813300"/>
                      <a:pt x="2552700" y="4813300"/>
                      <a:pt x="2552700" y="4826000"/>
                    </a:cubicBezTo>
                    <a:cubicBezTo>
                      <a:pt x="2540000" y="4826000"/>
                      <a:pt x="2540000" y="4838700"/>
                      <a:pt x="2527300" y="4838700"/>
                    </a:cubicBezTo>
                    <a:lnTo>
                      <a:pt x="2476500" y="4838700"/>
                    </a:lnTo>
                    <a:cubicBezTo>
                      <a:pt x="2400300" y="4838700"/>
                      <a:pt x="2336800" y="4787900"/>
                      <a:pt x="2336800" y="4711700"/>
                    </a:cubicBezTo>
                    <a:lnTo>
                      <a:pt x="2222500" y="4025900"/>
                    </a:lnTo>
                    <a:cubicBezTo>
                      <a:pt x="2209800" y="4025900"/>
                      <a:pt x="2209800" y="4025900"/>
                      <a:pt x="2197100" y="4025900"/>
                    </a:cubicBezTo>
                    <a:lnTo>
                      <a:pt x="2082800" y="4711700"/>
                    </a:lnTo>
                    <a:cubicBezTo>
                      <a:pt x="2082800" y="4787900"/>
                      <a:pt x="2019300" y="4838700"/>
                      <a:pt x="1943100" y="4838700"/>
                    </a:cubicBezTo>
                    <a:lnTo>
                      <a:pt x="1892300" y="4838700"/>
                    </a:lnTo>
                    <a:cubicBezTo>
                      <a:pt x="1879600" y="4838700"/>
                      <a:pt x="1879600" y="4826000"/>
                      <a:pt x="1866900" y="4826000"/>
                    </a:cubicBezTo>
                    <a:cubicBezTo>
                      <a:pt x="1866900" y="4813300"/>
                      <a:pt x="1854200" y="4813300"/>
                      <a:pt x="1854200" y="4800600"/>
                    </a:cubicBezTo>
                    <a:lnTo>
                      <a:pt x="1930400" y="3987800"/>
                    </a:lnTo>
                    <a:lnTo>
                      <a:pt x="1993900" y="3543300"/>
                    </a:lnTo>
                    <a:moveTo>
                      <a:pt x="3797300" y="2578100"/>
                    </a:moveTo>
                    <a:cubicBezTo>
                      <a:pt x="3683000" y="2578100"/>
                      <a:pt x="3581400" y="2667000"/>
                      <a:pt x="3581400" y="2794000"/>
                    </a:cubicBezTo>
                    <a:lnTo>
                      <a:pt x="3581400" y="2857500"/>
                    </a:lnTo>
                    <a:cubicBezTo>
                      <a:pt x="3581400" y="2971800"/>
                      <a:pt x="3683000" y="3073400"/>
                      <a:pt x="3797300" y="3073400"/>
                    </a:cubicBezTo>
                    <a:cubicBezTo>
                      <a:pt x="3911600" y="3073400"/>
                      <a:pt x="4013200" y="2971800"/>
                      <a:pt x="4013200" y="2857500"/>
                    </a:cubicBezTo>
                    <a:lnTo>
                      <a:pt x="4013200" y="2794000"/>
                    </a:lnTo>
                    <a:cubicBezTo>
                      <a:pt x="4013200" y="2667000"/>
                      <a:pt x="3911600" y="2578100"/>
                      <a:pt x="3797300" y="2578100"/>
                    </a:cubicBezTo>
                    <a:moveTo>
                      <a:pt x="3581400" y="3543300"/>
                    </a:moveTo>
                    <a:cubicBezTo>
                      <a:pt x="3581400" y="3543300"/>
                      <a:pt x="3568700" y="3530600"/>
                      <a:pt x="3568700" y="3543300"/>
                    </a:cubicBezTo>
                    <a:lnTo>
                      <a:pt x="3416300" y="3898900"/>
                    </a:lnTo>
                    <a:cubicBezTo>
                      <a:pt x="3390900" y="3949700"/>
                      <a:pt x="3340100" y="3987800"/>
                      <a:pt x="3276600" y="3987800"/>
                    </a:cubicBezTo>
                    <a:lnTo>
                      <a:pt x="3213100" y="3987800"/>
                    </a:lnTo>
                    <a:cubicBezTo>
                      <a:pt x="3200400" y="3987800"/>
                      <a:pt x="3187700" y="3987800"/>
                      <a:pt x="3187700" y="3975100"/>
                    </a:cubicBezTo>
                    <a:cubicBezTo>
                      <a:pt x="3175000" y="3962400"/>
                      <a:pt x="3175000" y="3949700"/>
                      <a:pt x="3187700" y="3937000"/>
                    </a:cubicBezTo>
                    <a:lnTo>
                      <a:pt x="3378200" y="3492500"/>
                    </a:lnTo>
                    <a:lnTo>
                      <a:pt x="3441700" y="3314700"/>
                    </a:lnTo>
                    <a:cubicBezTo>
                      <a:pt x="3492500" y="3213100"/>
                      <a:pt x="3594100" y="3136900"/>
                      <a:pt x="3708400" y="3136900"/>
                    </a:cubicBezTo>
                    <a:lnTo>
                      <a:pt x="3886200" y="3136900"/>
                    </a:lnTo>
                    <a:cubicBezTo>
                      <a:pt x="4000500" y="3136900"/>
                      <a:pt x="4102100" y="3213100"/>
                      <a:pt x="4152900" y="3314700"/>
                    </a:cubicBezTo>
                    <a:lnTo>
                      <a:pt x="4216400" y="3492500"/>
                    </a:lnTo>
                    <a:lnTo>
                      <a:pt x="4406900" y="3937000"/>
                    </a:lnTo>
                    <a:cubicBezTo>
                      <a:pt x="4419600" y="3949700"/>
                      <a:pt x="4419600" y="3962400"/>
                      <a:pt x="4406900" y="3975100"/>
                    </a:cubicBezTo>
                    <a:cubicBezTo>
                      <a:pt x="4406900" y="3987800"/>
                      <a:pt x="4394200" y="3987800"/>
                      <a:pt x="4381500" y="3987800"/>
                    </a:cubicBezTo>
                    <a:lnTo>
                      <a:pt x="4318000" y="3987800"/>
                    </a:lnTo>
                    <a:cubicBezTo>
                      <a:pt x="4254500" y="3987800"/>
                      <a:pt x="4203700" y="3949700"/>
                      <a:pt x="4178300" y="3898900"/>
                    </a:cubicBezTo>
                    <a:lnTo>
                      <a:pt x="4025900" y="3543300"/>
                    </a:lnTo>
                    <a:cubicBezTo>
                      <a:pt x="4025900" y="3530600"/>
                      <a:pt x="4013200" y="3543300"/>
                      <a:pt x="4013200" y="3543300"/>
                    </a:cubicBezTo>
                    <a:lnTo>
                      <a:pt x="4076700" y="3987800"/>
                    </a:lnTo>
                    <a:lnTo>
                      <a:pt x="4152900" y="4800600"/>
                    </a:lnTo>
                    <a:cubicBezTo>
                      <a:pt x="4152900" y="4813300"/>
                      <a:pt x="4140200" y="4813300"/>
                      <a:pt x="4140200" y="4826000"/>
                    </a:cubicBezTo>
                    <a:cubicBezTo>
                      <a:pt x="4127500" y="4826000"/>
                      <a:pt x="4127500" y="4838700"/>
                      <a:pt x="4114800" y="4838700"/>
                    </a:cubicBezTo>
                    <a:lnTo>
                      <a:pt x="4064000" y="4838700"/>
                    </a:lnTo>
                    <a:cubicBezTo>
                      <a:pt x="3987800" y="4838700"/>
                      <a:pt x="3924300" y="4787900"/>
                      <a:pt x="3924300" y="4711700"/>
                    </a:cubicBezTo>
                    <a:lnTo>
                      <a:pt x="3810000" y="4025900"/>
                    </a:lnTo>
                    <a:cubicBezTo>
                      <a:pt x="3797300" y="4025900"/>
                      <a:pt x="3797300" y="4025900"/>
                      <a:pt x="3784600" y="4025900"/>
                    </a:cubicBezTo>
                    <a:lnTo>
                      <a:pt x="3670300" y="4711700"/>
                    </a:lnTo>
                    <a:cubicBezTo>
                      <a:pt x="3670300" y="4787900"/>
                      <a:pt x="3606800" y="4838700"/>
                      <a:pt x="3530600" y="4838700"/>
                    </a:cubicBezTo>
                    <a:lnTo>
                      <a:pt x="3479800" y="4838700"/>
                    </a:lnTo>
                    <a:cubicBezTo>
                      <a:pt x="3467100" y="4838700"/>
                      <a:pt x="3467100" y="4826000"/>
                      <a:pt x="3454400" y="4826000"/>
                    </a:cubicBezTo>
                    <a:cubicBezTo>
                      <a:pt x="3454400" y="4813300"/>
                      <a:pt x="3441700" y="4813300"/>
                      <a:pt x="3441700" y="4800600"/>
                    </a:cubicBezTo>
                    <a:lnTo>
                      <a:pt x="3517900" y="3987800"/>
                    </a:lnTo>
                    <a:lnTo>
                      <a:pt x="3581400" y="3543300"/>
                    </a:lnTo>
                    <a:moveTo>
                      <a:pt x="5384800" y="2578100"/>
                    </a:moveTo>
                    <a:cubicBezTo>
                      <a:pt x="5270500" y="2578100"/>
                      <a:pt x="5168900" y="2667000"/>
                      <a:pt x="5168900" y="2794000"/>
                    </a:cubicBezTo>
                    <a:lnTo>
                      <a:pt x="5168900" y="2857500"/>
                    </a:lnTo>
                    <a:cubicBezTo>
                      <a:pt x="5168900" y="2971800"/>
                      <a:pt x="5270500" y="3073400"/>
                      <a:pt x="5384800" y="3073400"/>
                    </a:cubicBezTo>
                    <a:cubicBezTo>
                      <a:pt x="5499100" y="3073400"/>
                      <a:pt x="5600700" y="2971800"/>
                      <a:pt x="5600700" y="2857500"/>
                    </a:cubicBezTo>
                    <a:lnTo>
                      <a:pt x="5600700" y="2794000"/>
                    </a:lnTo>
                    <a:cubicBezTo>
                      <a:pt x="5600700" y="2667000"/>
                      <a:pt x="5499100" y="2578100"/>
                      <a:pt x="5384800" y="2578100"/>
                    </a:cubicBezTo>
                    <a:moveTo>
                      <a:pt x="5168900" y="3543300"/>
                    </a:moveTo>
                    <a:cubicBezTo>
                      <a:pt x="5168900" y="3543300"/>
                      <a:pt x="5156200" y="3530600"/>
                      <a:pt x="5156200" y="3543300"/>
                    </a:cubicBezTo>
                    <a:lnTo>
                      <a:pt x="5003800" y="3898900"/>
                    </a:lnTo>
                    <a:cubicBezTo>
                      <a:pt x="4978400" y="3949700"/>
                      <a:pt x="4927600" y="3987800"/>
                      <a:pt x="4864100" y="3987800"/>
                    </a:cubicBezTo>
                    <a:lnTo>
                      <a:pt x="4800600" y="3987800"/>
                    </a:lnTo>
                    <a:cubicBezTo>
                      <a:pt x="4787900" y="3987800"/>
                      <a:pt x="4775200" y="3987800"/>
                      <a:pt x="4775200" y="3975100"/>
                    </a:cubicBezTo>
                    <a:cubicBezTo>
                      <a:pt x="4762500" y="3962400"/>
                      <a:pt x="4762500" y="3949700"/>
                      <a:pt x="4775200" y="3937000"/>
                    </a:cubicBezTo>
                    <a:lnTo>
                      <a:pt x="4965700" y="3492500"/>
                    </a:lnTo>
                    <a:lnTo>
                      <a:pt x="5029200" y="3314700"/>
                    </a:lnTo>
                    <a:cubicBezTo>
                      <a:pt x="5080000" y="3213100"/>
                      <a:pt x="5181600" y="3136900"/>
                      <a:pt x="5295900" y="3136900"/>
                    </a:cubicBezTo>
                    <a:lnTo>
                      <a:pt x="5473700" y="3136900"/>
                    </a:lnTo>
                    <a:cubicBezTo>
                      <a:pt x="5588000" y="3136900"/>
                      <a:pt x="5689600" y="3213100"/>
                      <a:pt x="5740400" y="3314700"/>
                    </a:cubicBezTo>
                    <a:lnTo>
                      <a:pt x="5803900" y="3492500"/>
                    </a:lnTo>
                    <a:lnTo>
                      <a:pt x="5994400" y="3937000"/>
                    </a:lnTo>
                    <a:cubicBezTo>
                      <a:pt x="6007100" y="3949700"/>
                      <a:pt x="6007100" y="3962400"/>
                      <a:pt x="5994400" y="3975100"/>
                    </a:cubicBezTo>
                    <a:cubicBezTo>
                      <a:pt x="5994400" y="3987800"/>
                      <a:pt x="5981700" y="3987800"/>
                      <a:pt x="5969000" y="3987800"/>
                    </a:cubicBezTo>
                    <a:lnTo>
                      <a:pt x="5905500" y="3987800"/>
                    </a:lnTo>
                    <a:cubicBezTo>
                      <a:pt x="5842000" y="3987800"/>
                      <a:pt x="5791200" y="3949700"/>
                      <a:pt x="5765800" y="3898900"/>
                    </a:cubicBezTo>
                    <a:lnTo>
                      <a:pt x="5613400" y="3543300"/>
                    </a:lnTo>
                    <a:cubicBezTo>
                      <a:pt x="5613400" y="3530600"/>
                      <a:pt x="5600700" y="3543300"/>
                      <a:pt x="5600700" y="3543300"/>
                    </a:cubicBezTo>
                    <a:lnTo>
                      <a:pt x="5664200" y="3987800"/>
                    </a:lnTo>
                    <a:lnTo>
                      <a:pt x="5740400" y="4800600"/>
                    </a:lnTo>
                    <a:cubicBezTo>
                      <a:pt x="5740400" y="4813300"/>
                      <a:pt x="5727700" y="4813300"/>
                      <a:pt x="5727700" y="4826000"/>
                    </a:cubicBezTo>
                    <a:cubicBezTo>
                      <a:pt x="5715000" y="4826000"/>
                      <a:pt x="5715000" y="4838700"/>
                      <a:pt x="5702300" y="4838700"/>
                    </a:cubicBezTo>
                    <a:lnTo>
                      <a:pt x="5651500" y="4838700"/>
                    </a:lnTo>
                    <a:cubicBezTo>
                      <a:pt x="5575300" y="4838700"/>
                      <a:pt x="5511800" y="4787900"/>
                      <a:pt x="5511800" y="4711700"/>
                    </a:cubicBezTo>
                    <a:lnTo>
                      <a:pt x="5397500" y="4025900"/>
                    </a:lnTo>
                    <a:cubicBezTo>
                      <a:pt x="5384800" y="4025900"/>
                      <a:pt x="5384800" y="4025900"/>
                      <a:pt x="5372100" y="4025900"/>
                    </a:cubicBezTo>
                    <a:lnTo>
                      <a:pt x="5257800" y="4711700"/>
                    </a:lnTo>
                    <a:cubicBezTo>
                      <a:pt x="5257800" y="4787900"/>
                      <a:pt x="5194300" y="4838700"/>
                      <a:pt x="5118100" y="4838700"/>
                    </a:cubicBezTo>
                    <a:lnTo>
                      <a:pt x="5067300" y="4838700"/>
                    </a:lnTo>
                    <a:cubicBezTo>
                      <a:pt x="5054600" y="4838700"/>
                      <a:pt x="5054600" y="4826000"/>
                      <a:pt x="5041900" y="4826000"/>
                    </a:cubicBezTo>
                    <a:cubicBezTo>
                      <a:pt x="5041900" y="4813300"/>
                      <a:pt x="5029200" y="4813300"/>
                      <a:pt x="5029200" y="4800600"/>
                    </a:cubicBezTo>
                    <a:lnTo>
                      <a:pt x="5105400" y="3987800"/>
                    </a:lnTo>
                    <a:lnTo>
                      <a:pt x="5168900" y="3543300"/>
                    </a:lnTo>
                    <a:moveTo>
                      <a:pt x="6972300" y="2578100"/>
                    </a:moveTo>
                    <a:cubicBezTo>
                      <a:pt x="6858000" y="2578100"/>
                      <a:pt x="6756400" y="2667000"/>
                      <a:pt x="6756400" y="2794000"/>
                    </a:cubicBezTo>
                    <a:lnTo>
                      <a:pt x="6756400" y="2857500"/>
                    </a:lnTo>
                    <a:cubicBezTo>
                      <a:pt x="6756400" y="2971800"/>
                      <a:pt x="6858000" y="3073400"/>
                      <a:pt x="6972300" y="3073400"/>
                    </a:cubicBezTo>
                    <a:cubicBezTo>
                      <a:pt x="7086600" y="3073400"/>
                      <a:pt x="7188200" y="2971800"/>
                      <a:pt x="7188200" y="2857500"/>
                    </a:cubicBezTo>
                    <a:lnTo>
                      <a:pt x="7188200" y="2794000"/>
                    </a:lnTo>
                    <a:cubicBezTo>
                      <a:pt x="7188200" y="2667000"/>
                      <a:pt x="7086600" y="2578100"/>
                      <a:pt x="6972300" y="2578100"/>
                    </a:cubicBezTo>
                    <a:moveTo>
                      <a:pt x="6756400" y="3543300"/>
                    </a:moveTo>
                    <a:cubicBezTo>
                      <a:pt x="6756400" y="3543300"/>
                      <a:pt x="6743700" y="3530600"/>
                      <a:pt x="6743700" y="3543300"/>
                    </a:cubicBezTo>
                    <a:lnTo>
                      <a:pt x="6591300" y="3898900"/>
                    </a:lnTo>
                    <a:cubicBezTo>
                      <a:pt x="6565900" y="3949700"/>
                      <a:pt x="6515100" y="3987800"/>
                      <a:pt x="6451600" y="3987800"/>
                    </a:cubicBezTo>
                    <a:lnTo>
                      <a:pt x="6388100" y="3987800"/>
                    </a:lnTo>
                    <a:cubicBezTo>
                      <a:pt x="6375400" y="3987800"/>
                      <a:pt x="6362700" y="3987800"/>
                      <a:pt x="6362700" y="3975100"/>
                    </a:cubicBezTo>
                    <a:cubicBezTo>
                      <a:pt x="6350000" y="3962400"/>
                      <a:pt x="6350000" y="3949700"/>
                      <a:pt x="6362700" y="3937000"/>
                    </a:cubicBezTo>
                    <a:lnTo>
                      <a:pt x="6553200" y="3492500"/>
                    </a:lnTo>
                    <a:lnTo>
                      <a:pt x="6616700" y="3314700"/>
                    </a:lnTo>
                    <a:cubicBezTo>
                      <a:pt x="6667500" y="3213100"/>
                      <a:pt x="6769100" y="3136900"/>
                      <a:pt x="6883400" y="3136900"/>
                    </a:cubicBezTo>
                    <a:lnTo>
                      <a:pt x="7061200" y="3136900"/>
                    </a:lnTo>
                    <a:cubicBezTo>
                      <a:pt x="7175500" y="3136900"/>
                      <a:pt x="7277100" y="3213100"/>
                      <a:pt x="7327900" y="3314700"/>
                    </a:cubicBezTo>
                    <a:lnTo>
                      <a:pt x="7391400" y="3492500"/>
                    </a:lnTo>
                    <a:lnTo>
                      <a:pt x="7581900" y="3937000"/>
                    </a:lnTo>
                    <a:cubicBezTo>
                      <a:pt x="7594600" y="3949700"/>
                      <a:pt x="7594600" y="3962400"/>
                      <a:pt x="7581900" y="3975100"/>
                    </a:cubicBezTo>
                    <a:cubicBezTo>
                      <a:pt x="7581900" y="3987800"/>
                      <a:pt x="7569200" y="3987800"/>
                      <a:pt x="7556500" y="3987800"/>
                    </a:cubicBezTo>
                    <a:lnTo>
                      <a:pt x="7493000" y="3987800"/>
                    </a:lnTo>
                    <a:cubicBezTo>
                      <a:pt x="7429500" y="3987800"/>
                      <a:pt x="7378700" y="3949700"/>
                      <a:pt x="7353300" y="3898900"/>
                    </a:cubicBezTo>
                    <a:lnTo>
                      <a:pt x="7200900" y="3543300"/>
                    </a:lnTo>
                    <a:cubicBezTo>
                      <a:pt x="7200900" y="3530600"/>
                      <a:pt x="7188200" y="3543300"/>
                      <a:pt x="7188200" y="3543300"/>
                    </a:cubicBezTo>
                    <a:lnTo>
                      <a:pt x="7251700" y="3987800"/>
                    </a:lnTo>
                    <a:lnTo>
                      <a:pt x="7327900" y="4800600"/>
                    </a:lnTo>
                    <a:cubicBezTo>
                      <a:pt x="7327900" y="4813300"/>
                      <a:pt x="7315200" y="4813300"/>
                      <a:pt x="7315200" y="4826000"/>
                    </a:cubicBezTo>
                    <a:cubicBezTo>
                      <a:pt x="7302500" y="4826000"/>
                      <a:pt x="7302500" y="4838700"/>
                      <a:pt x="7289800" y="4838700"/>
                    </a:cubicBezTo>
                    <a:lnTo>
                      <a:pt x="7239000" y="4838700"/>
                    </a:lnTo>
                    <a:cubicBezTo>
                      <a:pt x="7162800" y="4838700"/>
                      <a:pt x="7099300" y="4787900"/>
                      <a:pt x="7099300" y="4711700"/>
                    </a:cubicBezTo>
                    <a:lnTo>
                      <a:pt x="6985000" y="4025900"/>
                    </a:lnTo>
                    <a:cubicBezTo>
                      <a:pt x="6972300" y="4025900"/>
                      <a:pt x="6972300" y="4025900"/>
                      <a:pt x="6959600" y="4025900"/>
                    </a:cubicBezTo>
                    <a:lnTo>
                      <a:pt x="6845300" y="4711700"/>
                    </a:lnTo>
                    <a:cubicBezTo>
                      <a:pt x="6845300" y="4787900"/>
                      <a:pt x="6781800" y="4838700"/>
                      <a:pt x="6705600" y="4838700"/>
                    </a:cubicBezTo>
                    <a:lnTo>
                      <a:pt x="6654800" y="4838700"/>
                    </a:lnTo>
                    <a:cubicBezTo>
                      <a:pt x="6642100" y="4838700"/>
                      <a:pt x="6642100" y="4826000"/>
                      <a:pt x="6629400" y="4826000"/>
                    </a:cubicBezTo>
                    <a:cubicBezTo>
                      <a:pt x="6629400" y="4813300"/>
                      <a:pt x="6616700" y="4813300"/>
                      <a:pt x="6616700" y="4800600"/>
                    </a:cubicBezTo>
                    <a:lnTo>
                      <a:pt x="6692900" y="3987800"/>
                    </a:lnTo>
                    <a:lnTo>
                      <a:pt x="6756400" y="3543300"/>
                    </a:lnTo>
                    <a:moveTo>
                      <a:pt x="8559800" y="2578100"/>
                    </a:moveTo>
                    <a:cubicBezTo>
                      <a:pt x="8445500" y="2578100"/>
                      <a:pt x="8343900" y="2667000"/>
                      <a:pt x="8343900" y="2794000"/>
                    </a:cubicBezTo>
                    <a:lnTo>
                      <a:pt x="8343900" y="2857500"/>
                    </a:lnTo>
                    <a:cubicBezTo>
                      <a:pt x="8343900" y="2971800"/>
                      <a:pt x="8445500" y="3073400"/>
                      <a:pt x="8559800" y="3073400"/>
                    </a:cubicBezTo>
                    <a:cubicBezTo>
                      <a:pt x="8674100" y="3073400"/>
                      <a:pt x="8775700" y="2971800"/>
                      <a:pt x="8775700" y="2857500"/>
                    </a:cubicBezTo>
                    <a:lnTo>
                      <a:pt x="8775700" y="2794000"/>
                    </a:lnTo>
                    <a:cubicBezTo>
                      <a:pt x="8775700" y="2667000"/>
                      <a:pt x="8674100" y="2578100"/>
                      <a:pt x="8559800" y="2578100"/>
                    </a:cubicBezTo>
                    <a:moveTo>
                      <a:pt x="8343900" y="3543300"/>
                    </a:moveTo>
                    <a:cubicBezTo>
                      <a:pt x="8343900" y="3543300"/>
                      <a:pt x="8331200" y="3530600"/>
                      <a:pt x="8331200" y="3543300"/>
                    </a:cubicBezTo>
                    <a:lnTo>
                      <a:pt x="8178800" y="3898900"/>
                    </a:lnTo>
                    <a:cubicBezTo>
                      <a:pt x="8153400" y="3949700"/>
                      <a:pt x="8102600" y="3987800"/>
                      <a:pt x="8039100" y="3987800"/>
                    </a:cubicBezTo>
                    <a:lnTo>
                      <a:pt x="7975600" y="3987800"/>
                    </a:lnTo>
                    <a:cubicBezTo>
                      <a:pt x="7962900" y="3987800"/>
                      <a:pt x="7950200" y="3987800"/>
                      <a:pt x="7950200" y="3975100"/>
                    </a:cubicBezTo>
                    <a:cubicBezTo>
                      <a:pt x="7937500" y="3962400"/>
                      <a:pt x="7937500" y="3949700"/>
                      <a:pt x="7950200" y="3937000"/>
                    </a:cubicBezTo>
                    <a:lnTo>
                      <a:pt x="8140700" y="3492500"/>
                    </a:lnTo>
                    <a:lnTo>
                      <a:pt x="8204200" y="3314700"/>
                    </a:lnTo>
                    <a:cubicBezTo>
                      <a:pt x="8255000" y="3213100"/>
                      <a:pt x="8356600" y="3136900"/>
                      <a:pt x="8470900" y="3136900"/>
                    </a:cubicBezTo>
                    <a:lnTo>
                      <a:pt x="8648700" y="3136900"/>
                    </a:lnTo>
                    <a:cubicBezTo>
                      <a:pt x="8763000" y="3136900"/>
                      <a:pt x="8864600" y="3213100"/>
                      <a:pt x="8915400" y="3314700"/>
                    </a:cubicBezTo>
                    <a:lnTo>
                      <a:pt x="8978900" y="3492500"/>
                    </a:lnTo>
                    <a:lnTo>
                      <a:pt x="9169400" y="3937000"/>
                    </a:lnTo>
                    <a:cubicBezTo>
                      <a:pt x="9182100" y="3949700"/>
                      <a:pt x="9182100" y="3962400"/>
                      <a:pt x="9169400" y="3975100"/>
                    </a:cubicBezTo>
                    <a:cubicBezTo>
                      <a:pt x="9169400" y="3987800"/>
                      <a:pt x="9156700" y="3987800"/>
                      <a:pt x="9144000" y="3987800"/>
                    </a:cubicBezTo>
                    <a:lnTo>
                      <a:pt x="9080500" y="3987800"/>
                    </a:lnTo>
                    <a:cubicBezTo>
                      <a:pt x="9017000" y="3987800"/>
                      <a:pt x="8966200" y="3949700"/>
                      <a:pt x="8940800" y="3898900"/>
                    </a:cubicBezTo>
                    <a:lnTo>
                      <a:pt x="8788400" y="3543300"/>
                    </a:lnTo>
                    <a:cubicBezTo>
                      <a:pt x="8788400" y="3530600"/>
                      <a:pt x="8775700" y="3543300"/>
                      <a:pt x="8775700" y="3543300"/>
                    </a:cubicBezTo>
                    <a:lnTo>
                      <a:pt x="8839200" y="3987800"/>
                    </a:lnTo>
                    <a:lnTo>
                      <a:pt x="8915400" y="4800600"/>
                    </a:lnTo>
                    <a:cubicBezTo>
                      <a:pt x="8915400" y="4813300"/>
                      <a:pt x="8902700" y="4813300"/>
                      <a:pt x="8902700" y="4826000"/>
                    </a:cubicBezTo>
                    <a:cubicBezTo>
                      <a:pt x="8890000" y="4826000"/>
                      <a:pt x="8890000" y="4838700"/>
                      <a:pt x="8877300" y="4838700"/>
                    </a:cubicBezTo>
                    <a:lnTo>
                      <a:pt x="8826500" y="4838700"/>
                    </a:lnTo>
                    <a:cubicBezTo>
                      <a:pt x="8750300" y="4838700"/>
                      <a:pt x="8686800" y="4787900"/>
                      <a:pt x="8686800" y="4711700"/>
                    </a:cubicBezTo>
                    <a:lnTo>
                      <a:pt x="8572500" y="4025900"/>
                    </a:lnTo>
                    <a:cubicBezTo>
                      <a:pt x="8559800" y="4025900"/>
                      <a:pt x="8559800" y="4025900"/>
                      <a:pt x="8547100" y="4025900"/>
                    </a:cubicBezTo>
                    <a:lnTo>
                      <a:pt x="8432800" y="4711700"/>
                    </a:lnTo>
                    <a:cubicBezTo>
                      <a:pt x="8432800" y="4787900"/>
                      <a:pt x="8369300" y="4838700"/>
                      <a:pt x="8293100" y="4838700"/>
                    </a:cubicBezTo>
                    <a:lnTo>
                      <a:pt x="8242300" y="4838700"/>
                    </a:lnTo>
                    <a:cubicBezTo>
                      <a:pt x="8229600" y="4838700"/>
                      <a:pt x="8229600" y="4826000"/>
                      <a:pt x="8216900" y="4826000"/>
                    </a:cubicBezTo>
                    <a:cubicBezTo>
                      <a:pt x="8216900" y="4813300"/>
                      <a:pt x="8204200" y="4813300"/>
                      <a:pt x="8204200" y="4800600"/>
                    </a:cubicBezTo>
                    <a:lnTo>
                      <a:pt x="8280400" y="3987800"/>
                    </a:lnTo>
                    <a:lnTo>
                      <a:pt x="8343900" y="3543300"/>
                    </a:lnTo>
                    <a:moveTo>
                      <a:pt x="10147300" y="2578100"/>
                    </a:moveTo>
                    <a:cubicBezTo>
                      <a:pt x="10033000" y="2578100"/>
                      <a:pt x="9931400" y="2667000"/>
                      <a:pt x="9931400" y="2794000"/>
                    </a:cubicBezTo>
                    <a:lnTo>
                      <a:pt x="9931400" y="2857500"/>
                    </a:lnTo>
                    <a:cubicBezTo>
                      <a:pt x="9931400" y="2971800"/>
                      <a:pt x="10033000" y="3073400"/>
                      <a:pt x="10147300" y="3073400"/>
                    </a:cubicBezTo>
                    <a:cubicBezTo>
                      <a:pt x="10261600" y="3073400"/>
                      <a:pt x="10363200" y="2971800"/>
                      <a:pt x="10363200" y="2857500"/>
                    </a:cubicBezTo>
                    <a:lnTo>
                      <a:pt x="10363200" y="2794000"/>
                    </a:lnTo>
                    <a:cubicBezTo>
                      <a:pt x="10363200" y="2667000"/>
                      <a:pt x="10261600" y="2578100"/>
                      <a:pt x="10147300" y="2578100"/>
                    </a:cubicBezTo>
                    <a:moveTo>
                      <a:pt x="9931400" y="3543300"/>
                    </a:moveTo>
                    <a:cubicBezTo>
                      <a:pt x="9931400" y="3543300"/>
                      <a:pt x="9918700" y="3530600"/>
                      <a:pt x="9918700" y="3543300"/>
                    </a:cubicBezTo>
                    <a:lnTo>
                      <a:pt x="9766300" y="3898900"/>
                    </a:lnTo>
                    <a:cubicBezTo>
                      <a:pt x="9740900" y="3949700"/>
                      <a:pt x="9690100" y="3987800"/>
                      <a:pt x="9626600" y="3987800"/>
                    </a:cubicBezTo>
                    <a:lnTo>
                      <a:pt x="9563100" y="3987800"/>
                    </a:lnTo>
                    <a:cubicBezTo>
                      <a:pt x="9550400" y="3987800"/>
                      <a:pt x="9537700" y="3987800"/>
                      <a:pt x="9537700" y="3975100"/>
                    </a:cubicBezTo>
                    <a:cubicBezTo>
                      <a:pt x="9525000" y="3962400"/>
                      <a:pt x="9525000" y="3949700"/>
                      <a:pt x="9537700" y="3937000"/>
                    </a:cubicBezTo>
                    <a:lnTo>
                      <a:pt x="9728200" y="3492500"/>
                    </a:lnTo>
                    <a:lnTo>
                      <a:pt x="9791700" y="3314700"/>
                    </a:lnTo>
                    <a:cubicBezTo>
                      <a:pt x="9842500" y="3213100"/>
                      <a:pt x="9944100" y="3136900"/>
                      <a:pt x="10058400" y="3136900"/>
                    </a:cubicBezTo>
                    <a:lnTo>
                      <a:pt x="10236200" y="3136900"/>
                    </a:lnTo>
                    <a:cubicBezTo>
                      <a:pt x="10350500" y="3136900"/>
                      <a:pt x="10452100" y="3213100"/>
                      <a:pt x="10502900" y="3314700"/>
                    </a:cubicBezTo>
                    <a:lnTo>
                      <a:pt x="10566400" y="3492500"/>
                    </a:lnTo>
                    <a:lnTo>
                      <a:pt x="10756900" y="3937000"/>
                    </a:lnTo>
                    <a:cubicBezTo>
                      <a:pt x="10769600" y="3949700"/>
                      <a:pt x="10769600" y="3962400"/>
                      <a:pt x="10756900" y="3975100"/>
                    </a:cubicBezTo>
                    <a:cubicBezTo>
                      <a:pt x="10756900" y="3987800"/>
                      <a:pt x="10744200" y="3987800"/>
                      <a:pt x="10731500" y="3987800"/>
                    </a:cubicBezTo>
                    <a:lnTo>
                      <a:pt x="10668000" y="3987800"/>
                    </a:lnTo>
                    <a:cubicBezTo>
                      <a:pt x="10604500" y="3987800"/>
                      <a:pt x="10553700" y="3949700"/>
                      <a:pt x="10528300" y="3898900"/>
                    </a:cubicBezTo>
                    <a:lnTo>
                      <a:pt x="10375900" y="3543300"/>
                    </a:lnTo>
                    <a:cubicBezTo>
                      <a:pt x="10375900" y="3530600"/>
                      <a:pt x="10363200" y="3543300"/>
                      <a:pt x="10363200" y="3543300"/>
                    </a:cubicBezTo>
                    <a:lnTo>
                      <a:pt x="10426700" y="3987800"/>
                    </a:lnTo>
                    <a:lnTo>
                      <a:pt x="10502900" y="4800600"/>
                    </a:lnTo>
                    <a:cubicBezTo>
                      <a:pt x="10502900" y="4813300"/>
                      <a:pt x="10490200" y="4813300"/>
                      <a:pt x="10490200" y="4826000"/>
                    </a:cubicBezTo>
                    <a:cubicBezTo>
                      <a:pt x="10477500" y="4826000"/>
                      <a:pt x="10477500" y="4838700"/>
                      <a:pt x="10464800" y="4838700"/>
                    </a:cubicBezTo>
                    <a:lnTo>
                      <a:pt x="10414000" y="4838700"/>
                    </a:lnTo>
                    <a:cubicBezTo>
                      <a:pt x="10337800" y="4838700"/>
                      <a:pt x="10274300" y="4787900"/>
                      <a:pt x="10274300" y="4711700"/>
                    </a:cubicBezTo>
                    <a:lnTo>
                      <a:pt x="10160000" y="4025900"/>
                    </a:lnTo>
                    <a:cubicBezTo>
                      <a:pt x="10147300" y="4025900"/>
                      <a:pt x="10147300" y="4025900"/>
                      <a:pt x="10134600" y="4025900"/>
                    </a:cubicBezTo>
                    <a:lnTo>
                      <a:pt x="10020300" y="4711700"/>
                    </a:lnTo>
                    <a:cubicBezTo>
                      <a:pt x="10020300" y="4787900"/>
                      <a:pt x="9956800" y="4838700"/>
                      <a:pt x="9880600" y="4838700"/>
                    </a:cubicBezTo>
                    <a:lnTo>
                      <a:pt x="9829800" y="4838700"/>
                    </a:lnTo>
                    <a:cubicBezTo>
                      <a:pt x="9817100" y="4838700"/>
                      <a:pt x="9817100" y="4826000"/>
                      <a:pt x="9804400" y="4826000"/>
                    </a:cubicBezTo>
                    <a:cubicBezTo>
                      <a:pt x="9804400" y="4813300"/>
                      <a:pt x="9791700" y="4813300"/>
                      <a:pt x="9791700" y="4800600"/>
                    </a:cubicBezTo>
                    <a:lnTo>
                      <a:pt x="9867900" y="3987800"/>
                    </a:lnTo>
                    <a:lnTo>
                      <a:pt x="9931400" y="3543300"/>
                    </a:lnTo>
                    <a:moveTo>
                      <a:pt x="11734800" y="2578100"/>
                    </a:moveTo>
                    <a:cubicBezTo>
                      <a:pt x="11620500" y="2578100"/>
                      <a:pt x="11518900" y="2667000"/>
                      <a:pt x="11518900" y="2794000"/>
                    </a:cubicBezTo>
                    <a:lnTo>
                      <a:pt x="11518900" y="2857500"/>
                    </a:lnTo>
                    <a:cubicBezTo>
                      <a:pt x="11518900" y="2971800"/>
                      <a:pt x="11620500" y="3073400"/>
                      <a:pt x="11734800" y="3073400"/>
                    </a:cubicBezTo>
                    <a:cubicBezTo>
                      <a:pt x="11849100" y="3073400"/>
                      <a:pt x="11950700" y="2971800"/>
                      <a:pt x="11950700" y="2857500"/>
                    </a:cubicBezTo>
                    <a:lnTo>
                      <a:pt x="11950700" y="2794000"/>
                    </a:lnTo>
                    <a:cubicBezTo>
                      <a:pt x="11950700" y="2667000"/>
                      <a:pt x="11849100" y="2578100"/>
                      <a:pt x="11734800" y="2578100"/>
                    </a:cubicBezTo>
                    <a:moveTo>
                      <a:pt x="11518900" y="3543300"/>
                    </a:moveTo>
                    <a:cubicBezTo>
                      <a:pt x="11518900" y="3543300"/>
                      <a:pt x="11506200" y="3530600"/>
                      <a:pt x="11506200" y="3543300"/>
                    </a:cubicBezTo>
                    <a:lnTo>
                      <a:pt x="11353800" y="3898900"/>
                    </a:lnTo>
                    <a:cubicBezTo>
                      <a:pt x="11328400" y="3949700"/>
                      <a:pt x="11277600" y="3987800"/>
                      <a:pt x="11214100" y="3987800"/>
                    </a:cubicBezTo>
                    <a:lnTo>
                      <a:pt x="11150600" y="3987800"/>
                    </a:lnTo>
                    <a:cubicBezTo>
                      <a:pt x="11137900" y="3987800"/>
                      <a:pt x="11125200" y="3987800"/>
                      <a:pt x="11125200" y="3975100"/>
                    </a:cubicBezTo>
                    <a:cubicBezTo>
                      <a:pt x="11112500" y="3962400"/>
                      <a:pt x="11112500" y="3949700"/>
                      <a:pt x="11125200" y="3937000"/>
                    </a:cubicBezTo>
                    <a:lnTo>
                      <a:pt x="11315700" y="3492500"/>
                    </a:lnTo>
                    <a:lnTo>
                      <a:pt x="11379200" y="3314700"/>
                    </a:lnTo>
                    <a:cubicBezTo>
                      <a:pt x="11430000" y="3213100"/>
                      <a:pt x="11531600" y="3136900"/>
                      <a:pt x="11645900" y="3136900"/>
                    </a:cubicBezTo>
                    <a:lnTo>
                      <a:pt x="11823700" y="3136900"/>
                    </a:lnTo>
                    <a:cubicBezTo>
                      <a:pt x="11938000" y="3136900"/>
                      <a:pt x="12039600" y="3213100"/>
                      <a:pt x="12090400" y="3314700"/>
                    </a:cubicBezTo>
                    <a:lnTo>
                      <a:pt x="12153900" y="3492500"/>
                    </a:lnTo>
                    <a:lnTo>
                      <a:pt x="12344400" y="3937000"/>
                    </a:lnTo>
                    <a:cubicBezTo>
                      <a:pt x="12357100" y="3949700"/>
                      <a:pt x="12357100" y="3962400"/>
                      <a:pt x="12344400" y="3975100"/>
                    </a:cubicBezTo>
                    <a:cubicBezTo>
                      <a:pt x="12344400" y="3987800"/>
                      <a:pt x="12331700" y="3987800"/>
                      <a:pt x="12319000" y="3987800"/>
                    </a:cubicBezTo>
                    <a:lnTo>
                      <a:pt x="12255500" y="3987800"/>
                    </a:lnTo>
                    <a:cubicBezTo>
                      <a:pt x="12192000" y="3987800"/>
                      <a:pt x="12141200" y="3949700"/>
                      <a:pt x="12115800" y="3898900"/>
                    </a:cubicBezTo>
                    <a:lnTo>
                      <a:pt x="11963400" y="3543300"/>
                    </a:lnTo>
                    <a:cubicBezTo>
                      <a:pt x="11963400" y="3530600"/>
                      <a:pt x="11950700" y="3543300"/>
                      <a:pt x="11950700" y="3543300"/>
                    </a:cubicBezTo>
                    <a:lnTo>
                      <a:pt x="12014200" y="3987800"/>
                    </a:lnTo>
                    <a:lnTo>
                      <a:pt x="12090400" y="4800600"/>
                    </a:lnTo>
                    <a:cubicBezTo>
                      <a:pt x="12090400" y="4813300"/>
                      <a:pt x="12077700" y="4813300"/>
                      <a:pt x="12077700" y="4826000"/>
                    </a:cubicBezTo>
                    <a:cubicBezTo>
                      <a:pt x="12065000" y="4826000"/>
                      <a:pt x="12065000" y="4838700"/>
                      <a:pt x="12052300" y="4838700"/>
                    </a:cubicBezTo>
                    <a:lnTo>
                      <a:pt x="12001500" y="4838700"/>
                    </a:lnTo>
                    <a:cubicBezTo>
                      <a:pt x="11925300" y="4838700"/>
                      <a:pt x="11861800" y="4787900"/>
                      <a:pt x="11861800" y="4711700"/>
                    </a:cubicBezTo>
                    <a:lnTo>
                      <a:pt x="11747500" y="4025900"/>
                    </a:lnTo>
                    <a:cubicBezTo>
                      <a:pt x="11734800" y="4025900"/>
                      <a:pt x="11734800" y="4025900"/>
                      <a:pt x="11722100" y="4025900"/>
                    </a:cubicBezTo>
                    <a:lnTo>
                      <a:pt x="11607800" y="4711700"/>
                    </a:lnTo>
                    <a:cubicBezTo>
                      <a:pt x="11607800" y="4787900"/>
                      <a:pt x="11544300" y="4838700"/>
                      <a:pt x="11468100" y="4838700"/>
                    </a:cubicBezTo>
                    <a:lnTo>
                      <a:pt x="11417300" y="4838700"/>
                    </a:lnTo>
                    <a:cubicBezTo>
                      <a:pt x="11404600" y="4838700"/>
                      <a:pt x="11404600" y="4826000"/>
                      <a:pt x="11391900" y="4826000"/>
                    </a:cubicBezTo>
                    <a:cubicBezTo>
                      <a:pt x="11391900" y="4813300"/>
                      <a:pt x="11379200" y="4813300"/>
                      <a:pt x="11379200" y="4800600"/>
                    </a:cubicBezTo>
                    <a:lnTo>
                      <a:pt x="11455400" y="3987800"/>
                    </a:lnTo>
                    <a:lnTo>
                      <a:pt x="11518900" y="3543300"/>
                    </a:lnTo>
                  </a:path>
                </a:pathLst>
              </a:custGeom>
              <a:solidFill>
                <a:srgbClr val="FDDC68"/>
              </a:solidFill>
            </p:spPr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28700" y="1028700"/>
            <a:ext cx="6621937" cy="8229600"/>
            <a:chOff x="0" y="0"/>
            <a:chExt cx="5108702" cy="63489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08702" cy="6348984"/>
            </a:xfrm>
            <a:custGeom>
              <a:avLst/>
              <a:gdLst/>
              <a:ahLst/>
              <a:cxnLst/>
              <a:rect l="l" t="t" r="r" b="b"/>
              <a:pathLst>
                <a:path w="5108702" h="6348984">
                  <a:moveTo>
                    <a:pt x="5108702" y="2554351"/>
                  </a:moveTo>
                  <a:lnTo>
                    <a:pt x="5108702" y="3794506"/>
                  </a:lnTo>
                  <a:cubicBezTo>
                    <a:pt x="5108702" y="5205222"/>
                    <a:pt x="3965067" y="6348857"/>
                    <a:pt x="2554351" y="6348857"/>
                  </a:cubicBezTo>
                  <a:lnTo>
                    <a:pt x="2554351" y="6348857"/>
                  </a:lnTo>
                  <a:cubicBezTo>
                    <a:pt x="1143635" y="6348984"/>
                    <a:pt x="0" y="5205349"/>
                    <a:pt x="0" y="3794506"/>
                  </a:cubicBezTo>
                  <a:lnTo>
                    <a:pt x="0" y="2554351"/>
                  </a:lnTo>
                  <a:cubicBezTo>
                    <a:pt x="0" y="1143635"/>
                    <a:pt x="1143635" y="0"/>
                    <a:pt x="2554351" y="0"/>
                  </a:cubicBezTo>
                  <a:lnTo>
                    <a:pt x="2554351" y="0"/>
                  </a:lnTo>
                  <a:cubicBezTo>
                    <a:pt x="3965067" y="0"/>
                    <a:pt x="5108702" y="1143635"/>
                    <a:pt x="5108702" y="2554351"/>
                  </a:cubicBezTo>
                  <a:close/>
                </a:path>
              </a:pathLst>
            </a:custGeom>
            <a:blipFill>
              <a:blip r:embed="rId6"/>
              <a:stretch>
                <a:fillRect l="-43264" r="-43264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9144000" y="5651809"/>
            <a:ext cx="7152593" cy="344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20"/>
              </a:lnSpc>
            </a:pPr>
            <a:r>
              <a:rPr lang="en-US" sz="5600" spc="-112">
                <a:solidFill>
                  <a:srgbClr val="8167FF"/>
                </a:solidFill>
                <a:latin typeface="Bebas Neue Bold"/>
              </a:rPr>
              <a:t>Entro la fine del 2023 l'applicativo dovrebbe essere operativo anche per gli utenti esterni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857" y="8949352"/>
            <a:ext cx="5565517" cy="2193684"/>
            <a:chOff x="0" y="0"/>
            <a:chExt cx="9067301" cy="3573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67301" cy="3573935"/>
            </a:xfrm>
            <a:custGeom>
              <a:avLst/>
              <a:gdLst/>
              <a:ahLst/>
              <a:cxnLst/>
              <a:rect l="l" t="t" r="r" b="b"/>
              <a:pathLst>
                <a:path w="9067301" h="3573935">
                  <a:moveTo>
                    <a:pt x="9067301" y="3573935"/>
                  </a:moveTo>
                  <a:lnTo>
                    <a:pt x="1124331" y="3573935"/>
                  </a:lnTo>
                  <a:cubicBezTo>
                    <a:pt x="503428" y="3573935"/>
                    <a:pt x="0" y="3070507"/>
                    <a:pt x="0" y="2449604"/>
                  </a:cubicBezTo>
                  <a:lnTo>
                    <a:pt x="0" y="0"/>
                  </a:lnTo>
                  <a:lnTo>
                    <a:pt x="7942969" y="0"/>
                  </a:lnTo>
                  <a:cubicBezTo>
                    <a:pt x="8564000" y="0"/>
                    <a:pt x="9067301" y="503428"/>
                    <a:pt x="9067301" y="1124331"/>
                  </a:cubicBezTo>
                  <a:lnTo>
                    <a:pt x="9067301" y="3573935"/>
                  </a:ln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523183" y="-985748"/>
            <a:ext cx="7000674" cy="2275888"/>
            <a:chOff x="0" y="0"/>
            <a:chExt cx="9067301" cy="29477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067301" cy="2947739"/>
            </a:xfrm>
            <a:custGeom>
              <a:avLst/>
              <a:gdLst/>
              <a:ahLst/>
              <a:cxnLst/>
              <a:rect l="l" t="t" r="r" b="b"/>
              <a:pathLst>
                <a:path w="9067301" h="2947739">
                  <a:moveTo>
                    <a:pt x="9067301" y="2947739"/>
                  </a:moveTo>
                  <a:lnTo>
                    <a:pt x="1124331" y="2947739"/>
                  </a:lnTo>
                  <a:cubicBezTo>
                    <a:pt x="503428" y="2947739"/>
                    <a:pt x="0" y="2444312"/>
                    <a:pt x="0" y="1823408"/>
                  </a:cubicBezTo>
                  <a:lnTo>
                    <a:pt x="0" y="0"/>
                  </a:lnTo>
                  <a:lnTo>
                    <a:pt x="7942969" y="0"/>
                  </a:lnTo>
                  <a:cubicBezTo>
                    <a:pt x="8564000" y="0"/>
                    <a:pt x="9067301" y="503428"/>
                    <a:pt x="9067301" y="1124331"/>
                  </a:cubicBezTo>
                  <a:lnTo>
                    <a:pt x="9067301" y="2947739"/>
                  </a:lnTo>
                  <a:close/>
                </a:path>
              </a:pathLst>
            </a:custGeom>
            <a:solidFill>
              <a:srgbClr val="FDDC6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496676" y="2422830"/>
            <a:ext cx="4331153" cy="29235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2329706"/>
            <a:ext cx="520181" cy="15548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4366056"/>
            <a:ext cx="520181" cy="155488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681433" y="7310089"/>
            <a:ext cx="11030744" cy="2652851"/>
            <a:chOff x="0" y="0"/>
            <a:chExt cx="14707659" cy="3537135"/>
          </a:xfrm>
        </p:grpSpPr>
        <p:sp>
          <p:nvSpPr>
            <p:cNvPr id="10" name="TextBox 10"/>
            <p:cNvSpPr txBox="1"/>
            <p:nvPr/>
          </p:nvSpPr>
          <p:spPr>
            <a:xfrm>
              <a:off x="2483871" y="3097454"/>
              <a:ext cx="9739917" cy="439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7"/>
                </a:lnSpc>
              </a:pPr>
              <a:r>
                <a:rPr lang="en-US" sz="2033" spc="258">
                  <a:solidFill>
                    <a:srgbClr val="000000"/>
                  </a:solidFill>
                  <a:latin typeface="Glacial Indifference"/>
                </a:rPr>
                <a:t>PRES. SERGIO MATTARELLA - 15 MAGGIO 2023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707659" cy="2375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46"/>
                </a:lnSpc>
              </a:pPr>
              <a:r>
                <a:rPr lang="en-US" sz="2706" spc="54">
                  <a:solidFill>
                    <a:srgbClr val="000000"/>
                  </a:solidFill>
                  <a:latin typeface="Glacial Indifference Italics"/>
                </a:rPr>
                <a:t>"L'uniformità delle decisioni non rappresenta un limite all'attività giurisdizionale, ma ne costituisce un punto di approdo, in quanto è diretta a promuovere la prevedibilità delle decisioni e, dunque, la loro complessità e la loro autorevolezza."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766" y="1223465"/>
            <a:ext cx="795207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1A62"/>
                </a:solidFill>
                <a:latin typeface="Garet 1 Bold"/>
              </a:rPr>
              <a:t>CONOSCIBILITA' DELLA GIURISPRUDENZA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3066" y="3700391"/>
            <a:ext cx="437191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1A62"/>
                </a:solidFill>
                <a:latin typeface="Garet 1 Bold"/>
              </a:rPr>
              <a:t>PREVEDIBILITA'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68864" y="5469781"/>
            <a:ext cx="405597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1A62"/>
                </a:solidFill>
                <a:latin typeface="Garet 1 Bold"/>
              </a:rPr>
              <a:t>PREDITTIVITA'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04537" y="3100316"/>
            <a:ext cx="720763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71A62"/>
                </a:solidFill>
                <a:latin typeface="Garet 1 Bold"/>
              </a:rPr>
              <a:t>MIGLIORAMENTO DELLA QUALITA' COMPLESSIVA DELLA GIURISDIZIONE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1028700"/>
            <a:ext cx="4071248" cy="9252229"/>
            <a:chOff x="0" y="0"/>
            <a:chExt cx="3093720" cy="70307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720" cy="7030720"/>
            </a:xfrm>
            <a:custGeom>
              <a:avLst/>
              <a:gdLst/>
              <a:ahLst/>
              <a:cxnLst/>
              <a:rect l="l" t="t" r="r" b="b"/>
              <a:pathLst>
                <a:path w="3093720" h="7030720">
                  <a:moveTo>
                    <a:pt x="0" y="0"/>
                  </a:moveTo>
                  <a:lnTo>
                    <a:pt x="2293620" y="0"/>
                  </a:lnTo>
                  <a:cubicBezTo>
                    <a:pt x="2735580" y="0"/>
                    <a:pt x="3093720" y="358140"/>
                    <a:pt x="3093720" y="800100"/>
                  </a:cubicBezTo>
                  <a:lnTo>
                    <a:pt x="3093720" y="7030720"/>
                  </a:lnTo>
                  <a:lnTo>
                    <a:pt x="3093720" y="7030720"/>
                  </a:lnTo>
                  <a:lnTo>
                    <a:pt x="0" y="7030720"/>
                  </a:lnTo>
                  <a:lnTo>
                    <a:pt x="0" y="70307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2006" r="-15200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</a:rPr>
                <a:t>       </a:t>
              </a:r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5284294" y="5421149"/>
            <a:ext cx="11742357" cy="33"/>
          </a:xfrm>
          <a:prstGeom prst="line">
            <a:avLst/>
          </a:prstGeom>
          <a:ln w="28575" cap="rnd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 rot="-10800000">
            <a:off x="5284294" y="4148946"/>
            <a:ext cx="2459633" cy="1272269"/>
            <a:chOff x="0" y="0"/>
            <a:chExt cx="2354580" cy="12179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8378536" y="4148946"/>
            <a:ext cx="2459633" cy="1272269"/>
            <a:chOff x="0" y="0"/>
            <a:chExt cx="2354580" cy="12179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11476343" y="4150791"/>
            <a:ext cx="2456067" cy="1270425"/>
            <a:chOff x="0" y="0"/>
            <a:chExt cx="2354580" cy="12179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14567019" y="4148946"/>
            <a:ext cx="2459633" cy="1272269"/>
            <a:chOff x="0" y="0"/>
            <a:chExt cx="2354580" cy="12179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284294" y="5899282"/>
            <a:ext cx="2459633" cy="147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838">
                <a:solidFill>
                  <a:srgbClr val="271A62"/>
                </a:solidFill>
                <a:latin typeface="Bebas Neue Bold"/>
              </a:rPr>
              <a:t>Protocollo Procura Generale - Corte d'appello Perugia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78536" y="6286000"/>
            <a:ext cx="2462684" cy="149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8"/>
              </a:lnSpc>
            </a:pPr>
            <a:r>
              <a:rPr lang="en-US" sz="2841">
                <a:solidFill>
                  <a:srgbClr val="271A62"/>
                </a:solidFill>
                <a:latin typeface="Bebas Neue Bold"/>
              </a:rPr>
              <a:t>Presentazione del progetto "Banca dati" alla DGSIA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76343" y="6672718"/>
            <a:ext cx="2462170" cy="149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7"/>
              </a:lnSpc>
            </a:pPr>
            <a:r>
              <a:rPr lang="en-US" sz="2840">
                <a:solidFill>
                  <a:srgbClr val="271A62"/>
                </a:solidFill>
                <a:latin typeface="Bebas Neue Bold"/>
              </a:rPr>
              <a:t>CREAZIONE ARCHIVIO PENALE NEL SITO SHAREPOINT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67019" y="7059436"/>
            <a:ext cx="2459633" cy="196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838">
                <a:solidFill>
                  <a:srgbClr val="271A62"/>
                </a:solidFill>
                <a:latin typeface="Bebas Neue Bold"/>
              </a:rPr>
              <a:t>CONDIVISIONE DEL SITO SHAREPOINT CON I MAGISTRATI DEL DISTRETTO</a:t>
            </a:r>
          </a:p>
        </p:txBody>
      </p:sp>
      <p:sp>
        <p:nvSpPr>
          <p:cNvPr id="20" name="AutoShape 20"/>
          <p:cNvSpPr/>
          <p:nvPr/>
        </p:nvSpPr>
        <p:spPr>
          <a:xfrm>
            <a:off x="6514111" y="5421216"/>
            <a:ext cx="0" cy="535216"/>
          </a:xfrm>
          <a:prstGeom prst="line">
            <a:avLst/>
          </a:prstGeom>
          <a:ln w="28575" cap="flat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9608352" y="5421216"/>
            <a:ext cx="1526" cy="921934"/>
          </a:xfrm>
          <a:prstGeom prst="line">
            <a:avLst/>
          </a:prstGeom>
          <a:ln w="28575" cap="flat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2704377" y="5421216"/>
            <a:ext cx="3052" cy="1308652"/>
          </a:xfrm>
          <a:prstGeom prst="line">
            <a:avLst/>
          </a:prstGeom>
          <a:ln w="28575" cap="flat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5796835" y="5421216"/>
            <a:ext cx="0" cy="1695370"/>
          </a:xfrm>
          <a:prstGeom prst="line">
            <a:avLst/>
          </a:prstGeom>
          <a:ln w="28575" cap="flat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5413211" y="1028700"/>
            <a:ext cx="9502804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 spc="-139">
                <a:solidFill>
                  <a:srgbClr val="271A62"/>
                </a:solidFill>
                <a:latin typeface="Bebas Neue Bold"/>
              </a:rPr>
              <a:t>La nostra cronistoria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36586" y="4691328"/>
            <a:ext cx="1737440" cy="44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6"/>
              </a:lnSpc>
              <a:spcBef>
                <a:spcPct val="0"/>
              </a:spcBef>
            </a:pPr>
            <a:r>
              <a:rPr lang="en-US" sz="2900">
                <a:solidFill>
                  <a:srgbClr val="271A62"/>
                </a:solidFill>
                <a:latin typeface="Bebas Neue Bold"/>
              </a:rPr>
              <a:t>marzo 2022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71595" y="4709698"/>
            <a:ext cx="1590914" cy="44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6"/>
              </a:lnSpc>
              <a:spcBef>
                <a:spcPct val="0"/>
              </a:spcBef>
            </a:pPr>
            <a:r>
              <a:rPr lang="en-US" sz="2900">
                <a:solidFill>
                  <a:srgbClr val="271A62"/>
                </a:solidFill>
                <a:latin typeface="Bebas Neue Bold"/>
              </a:rPr>
              <a:t>MAGGIO 2022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065837" y="4709698"/>
            <a:ext cx="1590914" cy="44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5"/>
              </a:lnSpc>
              <a:spcBef>
                <a:spcPct val="0"/>
              </a:spcBef>
            </a:pPr>
            <a:r>
              <a:rPr lang="en-US" sz="2899">
                <a:solidFill>
                  <a:srgbClr val="271A62"/>
                </a:solidFill>
                <a:latin typeface="Bebas Neue Bold"/>
              </a:rPr>
              <a:t>GIUGNO 2022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61705" y="4698203"/>
            <a:ext cx="1792275" cy="44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6"/>
              </a:lnSpc>
              <a:spcBef>
                <a:spcPct val="0"/>
              </a:spcBef>
            </a:pPr>
            <a:r>
              <a:rPr lang="en-US" sz="2900">
                <a:solidFill>
                  <a:srgbClr val="271A62"/>
                </a:solidFill>
                <a:latin typeface="Bebas Neue Bold"/>
              </a:rPr>
              <a:t>aprile 2022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1028700"/>
            <a:ext cx="4071248" cy="9252229"/>
            <a:chOff x="0" y="0"/>
            <a:chExt cx="3093720" cy="70307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720" cy="7030720"/>
            </a:xfrm>
            <a:custGeom>
              <a:avLst/>
              <a:gdLst/>
              <a:ahLst/>
              <a:cxnLst/>
              <a:rect l="l" t="t" r="r" b="b"/>
              <a:pathLst>
                <a:path w="3093720" h="7030720">
                  <a:moveTo>
                    <a:pt x="0" y="0"/>
                  </a:moveTo>
                  <a:lnTo>
                    <a:pt x="2293620" y="0"/>
                  </a:lnTo>
                  <a:cubicBezTo>
                    <a:pt x="2735580" y="0"/>
                    <a:pt x="3093720" y="358140"/>
                    <a:pt x="3093720" y="800100"/>
                  </a:cubicBezTo>
                  <a:lnTo>
                    <a:pt x="3093720" y="7030720"/>
                  </a:lnTo>
                  <a:lnTo>
                    <a:pt x="3093720" y="7030720"/>
                  </a:lnTo>
                  <a:lnTo>
                    <a:pt x="0" y="7030720"/>
                  </a:lnTo>
                  <a:lnTo>
                    <a:pt x="0" y="70307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2006" r="-15200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</a:rPr>
                <a:t>       </a:t>
              </a:r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5413211" y="5421216"/>
            <a:ext cx="9808829" cy="14288"/>
          </a:xfrm>
          <a:prstGeom prst="line">
            <a:avLst/>
          </a:prstGeom>
          <a:ln w="28575" cap="rnd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 rot="-10800000">
            <a:off x="5418297" y="4152100"/>
            <a:ext cx="2459633" cy="1272269"/>
            <a:chOff x="0" y="0"/>
            <a:chExt cx="2354580" cy="12179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9087809" y="4148946"/>
            <a:ext cx="2459633" cy="1272269"/>
            <a:chOff x="0" y="0"/>
            <a:chExt cx="2354580" cy="12179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12765994" y="4136503"/>
            <a:ext cx="2456067" cy="1270425"/>
            <a:chOff x="0" y="0"/>
            <a:chExt cx="2354580" cy="12179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1217930"/>
            </a:xfrm>
            <a:custGeom>
              <a:avLst/>
              <a:gdLst/>
              <a:ahLst/>
              <a:cxnLst/>
              <a:rect l="l" t="t" r="r" b="b"/>
              <a:pathLst>
                <a:path w="2353310" h="1217930">
                  <a:moveTo>
                    <a:pt x="784860" y="1150620"/>
                  </a:moveTo>
                  <a:cubicBezTo>
                    <a:pt x="905510" y="1191260"/>
                    <a:pt x="1042670" y="1217930"/>
                    <a:pt x="1177290" y="1217930"/>
                  </a:cubicBezTo>
                  <a:cubicBezTo>
                    <a:pt x="1311910" y="1217930"/>
                    <a:pt x="1441450" y="1195070"/>
                    <a:pt x="1560830" y="1154430"/>
                  </a:cubicBezTo>
                  <a:cubicBezTo>
                    <a:pt x="1563370" y="1153160"/>
                    <a:pt x="1565910" y="1153160"/>
                    <a:pt x="1568450" y="1151890"/>
                  </a:cubicBezTo>
                  <a:cubicBezTo>
                    <a:pt x="2016760" y="989330"/>
                    <a:pt x="2346960" y="560070"/>
                    <a:pt x="2353310" y="6350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63500"/>
                  </a:lnTo>
                  <a:cubicBezTo>
                    <a:pt x="6350" y="562610"/>
                    <a:pt x="331470" y="991870"/>
                    <a:pt x="784860" y="1150620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413190" y="5865078"/>
            <a:ext cx="2459633" cy="196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838">
                <a:solidFill>
                  <a:srgbClr val="271A62"/>
                </a:solidFill>
                <a:latin typeface="Bebas Neue Bold"/>
              </a:rPr>
              <a:t>CREAZIONE DEGLI ARCHIVI CIVILE E LAVORO NEL SITO SHAREPOINT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99739" y="6366090"/>
            <a:ext cx="2462684" cy="149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8"/>
              </a:lnSpc>
            </a:pPr>
            <a:r>
              <a:rPr lang="en-US" sz="2841">
                <a:solidFill>
                  <a:srgbClr val="271A62"/>
                </a:solidFill>
                <a:latin typeface="Bebas Neue Bold"/>
              </a:rPr>
              <a:t>AVVIO DELLA COLLABORAZIONE SUL PROGETTO NAZIONALE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73185" y="6682679"/>
            <a:ext cx="2462170" cy="200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7"/>
              </a:lnSpc>
            </a:pPr>
            <a:r>
              <a:rPr lang="en-US" sz="2840">
                <a:solidFill>
                  <a:srgbClr val="271A62"/>
                </a:solidFill>
                <a:latin typeface="Bebas Neue Bold"/>
              </a:rPr>
              <a:t>DEADLINE PER LA MESSA IN ESERCIZIO DELLA NUOVA PIATTAFORMA</a:t>
            </a:r>
          </a:p>
        </p:txBody>
      </p:sp>
      <p:sp>
        <p:nvSpPr>
          <p:cNvPr id="17" name="AutoShape 17"/>
          <p:cNvSpPr/>
          <p:nvPr/>
        </p:nvSpPr>
        <p:spPr>
          <a:xfrm flipH="1">
            <a:off x="6643007" y="5424370"/>
            <a:ext cx="5106" cy="497858"/>
          </a:xfrm>
          <a:prstGeom prst="line">
            <a:avLst/>
          </a:prstGeom>
          <a:ln w="28575" cap="flat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0317625" y="5421216"/>
            <a:ext cx="13456" cy="1002024"/>
          </a:xfrm>
          <a:prstGeom prst="line">
            <a:avLst/>
          </a:prstGeom>
          <a:ln w="28575" cap="flat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3994027" y="5406928"/>
            <a:ext cx="10242" cy="1332901"/>
          </a:xfrm>
          <a:prstGeom prst="line">
            <a:avLst/>
          </a:prstGeom>
          <a:ln w="28575" cap="flat">
            <a:solidFill>
              <a:srgbClr val="271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5413211" y="1028700"/>
            <a:ext cx="9502804" cy="10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 spc="-139">
                <a:solidFill>
                  <a:srgbClr val="271A62"/>
                </a:solidFill>
                <a:latin typeface="Bebas Neue Bold"/>
              </a:rPr>
              <a:t>La nostra cronistoria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50169" y="4546520"/>
            <a:ext cx="1737440" cy="86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6"/>
              </a:lnSpc>
              <a:spcBef>
                <a:spcPct val="0"/>
              </a:spcBef>
            </a:pPr>
            <a:r>
              <a:rPr lang="en-US" sz="2900">
                <a:solidFill>
                  <a:srgbClr val="271A62"/>
                </a:solidFill>
                <a:latin typeface="Bebas Neue Bold"/>
              </a:rPr>
              <a:t>SETTEMBRE 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43056" y="4691328"/>
            <a:ext cx="159091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  <a:spcBef>
                <a:spcPct val="0"/>
              </a:spcBef>
            </a:pPr>
            <a:r>
              <a:rPr lang="en-US" sz="2900" dirty="0">
                <a:solidFill>
                  <a:srgbClr val="271A62"/>
                </a:solidFill>
                <a:latin typeface="Bebas Neue Bold"/>
              </a:rPr>
              <a:t>DICEMBRE 2023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34944" y="4546520"/>
            <a:ext cx="1792275" cy="86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sz="2900">
                <a:solidFill>
                  <a:srgbClr val="271A62"/>
                </a:solidFill>
                <a:latin typeface="Bebas Neue Bold"/>
              </a:rPr>
              <a:t>OTTOBRE </a:t>
            </a:r>
          </a:p>
          <a:p>
            <a:pPr marL="0" lvl="0" indent="0" algn="ctr">
              <a:lnSpc>
                <a:spcPts val="3306"/>
              </a:lnSpc>
              <a:spcBef>
                <a:spcPct val="0"/>
              </a:spcBef>
            </a:pPr>
            <a:r>
              <a:rPr lang="en-US" sz="2900">
                <a:solidFill>
                  <a:srgbClr val="271A62"/>
                </a:solidFill>
                <a:latin typeface="Bebas Neue Bold"/>
              </a:rPr>
              <a:t>2022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857" y="8307816"/>
            <a:ext cx="9379857" cy="2835220"/>
            <a:chOff x="0" y="0"/>
            <a:chExt cx="9067301" cy="2740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67301" cy="2740745"/>
            </a:xfrm>
            <a:custGeom>
              <a:avLst/>
              <a:gdLst/>
              <a:ahLst/>
              <a:cxnLst/>
              <a:rect l="l" t="t" r="r" b="b"/>
              <a:pathLst>
                <a:path w="9067301" h="2740745">
                  <a:moveTo>
                    <a:pt x="9067301" y="2740745"/>
                  </a:moveTo>
                  <a:lnTo>
                    <a:pt x="1124331" y="2740745"/>
                  </a:lnTo>
                  <a:cubicBezTo>
                    <a:pt x="503428" y="2740745"/>
                    <a:pt x="0" y="2237317"/>
                    <a:pt x="0" y="1616414"/>
                  </a:cubicBezTo>
                  <a:lnTo>
                    <a:pt x="0" y="0"/>
                  </a:lnTo>
                  <a:lnTo>
                    <a:pt x="7942969" y="0"/>
                  </a:lnTo>
                  <a:cubicBezTo>
                    <a:pt x="8564000" y="0"/>
                    <a:pt x="9067301" y="503428"/>
                    <a:pt x="9067301" y="1124331"/>
                  </a:cubicBezTo>
                  <a:lnTo>
                    <a:pt x="9067301" y="2740745"/>
                  </a:ln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-985748"/>
            <a:ext cx="9379857" cy="2835220"/>
            <a:chOff x="0" y="0"/>
            <a:chExt cx="9067301" cy="2740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067301" cy="2740745"/>
            </a:xfrm>
            <a:custGeom>
              <a:avLst/>
              <a:gdLst/>
              <a:ahLst/>
              <a:cxnLst/>
              <a:rect l="l" t="t" r="r" b="b"/>
              <a:pathLst>
                <a:path w="9067301" h="2740745">
                  <a:moveTo>
                    <a:pt x="9067301" y="2740745"/>
                  </a:moveTo>
                  <a:lnTo>
                    <a:pt x="1124331" y="2740745"/>
                  </a:lnTo>
                  <a:cubicBezTo>
                    <a:pt x="503428" y="2740745"/>
                    <a:pt x="0" y="2237317"/>
                    <a:pt x="0" y="1616414"/>
                  </a:cubicBezTo>
                  <a:lnTo>
                    <a:pt x="0" y="0"/>
                  </a:lnTo>
                  <a:lnTo>
                    <a:pt x="7942969" y="0"/>
                  </a:lnTo>
                  <a:cubicBezTo>
                    <a:pt x="8564000" y="0"/>
                    <a:pt x="9067301" y="503428"/>
                    <a:pt x="9067301" y="1124331"/>
                  </a:cubicBezTo>
                  <a:lnTo>
                    <a:pt x="9067301" y="2740745"/>
                  </a:lnTo>
                  <a:close/>
                </a:path>
              </a:pathLst>
            </a:custGeom>
            <a:solidFill>
              <a:srgbClr val="FDDC6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11495"/>
          <a:stretch>
            <a:fillRect/>
          </a:stretch>
        </p:blipFill>
        <p:spPr>
          <a:xfrm>
            <a:off x="0" y="1208045"/>
            <a:ext cx="18288000" cy="7499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8906185" y="7440385"/>
            <a:ext cx="2570168" cy="17348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7746" y="2297879"/>
            <a:ext cx="1817639" cy="990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80639" y="2297879"/>
            <a:ext cx="1817639" cy="9906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67478" y="2297879"/>
            <a:ext cx="1817639" cy="9906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29745">
            <a:off x="11222919" y="3629007"/>
            <a:ext cx="1247810" cy="65339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301086" y="6956057"/>
            <a:ext cx="5351979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71A62"/>
                </a:solidFill>
                <a:latin typeface="Bebas Neue Bold"/>
              </a:rPr>
              <a:t>Ricerca testuale grazie al file reso in ocr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70229" y="7420877"/>
            <a:ext cx="4763381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71A62"/>
                </a:solidFill>
                <a:latin typeface="Bebas Neue Bold"/>
              </a:rPr>
              <a:t>utilizzo di plurimi criteri di ricerca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28789" y="8030815"/>
            <a:ext cx="3724275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71A62"/>
                </a:solidFill>
                <a:latin typeface="Bebas Neue Bold"/>
              </a:rPr>
              <a:t>massimazione delle sentenze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53790" y="8640753"/>
            <a:ext cx="6179820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71A62"/>
                </a:solidFill>
                <a:latin typeface="Bebas Neue Bold"/>
              </a:rPr>
              <a:t>collegamenti tra precedenti conformi/difformi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977075" y="9191625"/>
            <a:ext cx="2756535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71A62"/>
                </a:solidFill>
                <a:latin typeface="Bebas Neue Bold"/>
              </a:rPr>
              <a:t>e tra gradi di giudizio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7842" y="9357677"/>
            <a:ext cx="3155899" cy="887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</a:pPr>
            <a:r>
              <a:rPr lang="en-US" sz="5099">
                <a:solidFill>
                  <a:srgbClr val="271A62"/>
                </a:solidFill>
                <a:latin typeface="Bebas Neue Bold"/>
              </a:rPr>
              <a:t>SharePoint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86631" y="3898556"/>
            <a:ext cx="7150700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EB3346"/>
                </a:solidFill>
                <a:latin typeface="Bebas Neue"/>
              </a:rPr>
              <a:t>Notiziari mensili della giurisprudenza della corte d'appello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084146" y="6884475"/>
            <a:ext cx="6417859" cy="3402525"/>
            <a:chOff x="0" y="0"/>
            <a:chExt cx="2354580" cy="12483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248316"/>
            </a:xfrm>
            <a:custGeom>
              <a:avLst/>
              <a:gdLst/>
              <a:ahLst/>
              <a:cxnLst/>
              <a:rect l="l" t="t" r="r" b="b"/>
              <a:pathLst>
                <a:path w="2353310" h="1248316">
                  <a:moveTo>
                    <a:pt x="784860" y="1181006"/>
                  </a:moveTo>
                  <a:cubicBezTo>
                    <a:pt x="905510" y="1221646"/>
                    <a:pt x="1042670" y="1248316"/>
                    <a:pt x="1177290" y="1248316"/>
                  </a:cubicBezTo>
                  <a:cubicBezTo>
                    <a:pt x="1311910" y="1248316"/>
                    <a:pt x="1441450" y="1225456"/>
                    <a:pt x="1560830" y="1184816"/>
                  </a:cubicBezTo>
                  <a:cubicBezTo>
                    <a:pt x="1563370" y="1183546"/>
                    <a:pt x="1565910" y="1183546"/>
                    <a:pt x="1568450" y="1182276"/>
                  </a:cubicBezTo>
                  <a:cubicBezTo>
                    <a:pt x="2016760" y="1019716"/>
                    <a:pt x="2346960" y="590456"/>
                    <a:pt x="2353310" y="937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3769"/>
                  </a:lnTo>
                  <a:cubicBezTo>
                    <a:pt x="6350" y="592996"/>
                    <a:pt x="331470" y="1022256"/>
                    <a:pt x="784860" y="1181006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079070" y="-566518"/>
            <a:ext cx="6417859" cy="3402525"/>
            <a:chOff x="0" y="0"/>
            <a:chExt cx="2354580" cy="12483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1248316"/>
            </a:xfrm>
            <a:custGeom>
              <a:avLst/>
              <a:gdLst/>
              <a:ahLst/>
              <a:cxnLst/>
              <a:rect l="l" t="t" r="r" b="b"/>
              <a:pathLst>
                <a:path w="2353310" h="1248316">
                  <a:moveTo>
                    <a:pt x="784860" y="1181006"/>
                  </a:moveTo>
                  <a:cubicBezTo>
                    <a:pt x="905510" y="1221646"/>
                    <a:pt x="1042670" y="1248316"/>
                    <a:pt x="1177290" y="1248316"/>
                  </a:cubicBezTo>
                  <a:cubicBezTo>
                    <a:pt x="1311910" y="1248316"/>
                    <a:pt x="1441450" y="1225456"/>
                    <a:pt x="1560830" y="1184816"/>
                  </a:cubicBezTo>
                  <a:cubicBezTo>
                    <a:pt x="1563370" y="1183546"/>
                    <a:pt x="1565910" y="1183546"/>
                    <a:pt x="1568450" y="1182276"/>
                  </a:cubicBezTo>
                  <a:cubicBezTo>
                    <a:pt x="2016760" y="1019716"/>
                    <a:pt x="2346960" y="590456"/>
                    <a:pt x="2353310" y="937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3769"/>
                  </a:lnTo>
                  <a:cubicBezTo>
                    <a:pt x="6350" y="592996"/>
                    <a:pt x="331470" y="1022256"/>
                    <a:pt x="784860" y="1181006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424" t="213" r="3424"/>
          <a:stretch>
            <a:fillRect/>
          </a:stretch>
        </p:blipFill>
        <p:spPr>
          <a:xfrm>
            <a:off x="551215" y="1134745"/>
            <a:ext cx="17185569" cy="90557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861942" y="2939604"/>
            <a:ext cx="633090" cy="4258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6073826" y="2939604"/>
            <a:ext cx="633090" cy="4258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7849381" y="2939604"/>
            <a:ext cx="633090" cy="4258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0579002" y="2939604"/>
            <a:ext cx="633090" cy="425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3308623" y="2939604"/>
            <a:ext cx="633090" cy="4258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783" y="4004683"/>
            <a:ext cx="1303558" cy="1657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884305" y="2530134"/>
            <a:ext cx="1260595" cy="12448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800162" y="3893266"/>
            <a:ext cx="1001438" cy="3423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t="13857" b="5086"/>
          <a:stretch>
            <a:fillRect/>
          </a:stretch>
        </p:blipFill>
        <p:spPr>
          <a:xfrm>
            <a:off x="3037145" y="5191675"/>
            <a:ext cx="1248299" cy="44519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99349" y="277799"/>
            <a:ext cx="13759050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EB3346"/>
                </a:solidFill>
                <a:latin typeface="Bebas Neue Bold"/>
              </a:rPr>
              <a:t>Catalogazione e ricerca delle pronunce con filtri plurimi e metadati</a:t>
            </a:r>
            <a:r>
              <a:rPr lang="en-US" sz="3499">
                <a:solidFill>
                  <a:srgbClr val="EE0000"/>
                </a:solidFill>
                <a:latin typeface="Bebas Neue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783" y="4478134"/>
            <a:ext cx="13035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EB3346"/>
                </a:solidFill>
                <a:latin typeface="Bebas Neue Bold"/>
              </a:rPr>
              <a:t>file ocr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 t="13857" b="5086"/>
          <a:stretch>
            <a:fillRect/>
          </a:stretch>
        </p:blipFill>
        <p:spPr>
          <a:xfrm>
            <a:off x="3037145" y="6267711"/>
            <a:ext cx="1248299" cy="4451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rcRect t="13857" b="5086"/>
          <a:stretch>
            <a:fillRect/>
          </a:stretch>
        </p:blipFill>
        <p:spPr>
          <a:xfrm>
            <a:off x="3037145" y="4064421"/>
            <a:ext cx="1248299" cy="44519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 t="13857" b="5086"/>
          <a:stretch>
            <a:fillRect/>
          </a:stretch>
        </p:blipFill>
        <p:spPr>
          <a:xfrm>
            <a:off x="3037145" y="4746478"/>
            <a:ext cx="1248299" cy="44519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rcRect t="13857" b="5086"/>
          <a:stretch>
            <a:fillRect/>
          </a:stretch>
        </p:blipFill>
        <p:spPr>
          <a:xfrm>
            <a:off x="3037145" y="6951033"/>
            <a:ext cx="1248299" cy="44519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rcRect t="28572" b="13495"/>
          <a:stretch>
            <a:fillRect/>
          </a:stretch>
        </p:blipFill>
        <p:spPr>
          <a:xfrm>
            <a:off x="3037145" y="7634355"/>
            <a:ext cx="1248299" cy="31819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rcRect t="13857" b="5086"/>
          <a:stretch>
            <a:fillRect/>
          </a:stretch>
        </p:blipFill>
        <p:spPr>
          <a:xfrm>
            <a:off x="2947090" y="6712908"/>
            <a:ext cx="1248299" cy="44519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 t="28572" b="13495"/>
          <a:stretch>
            <a:fillRect/>
          </a:stretch>
        </p:blipFill>
        <p:spPr>
          <a:xfrm>
            <a:off x="2947090" y="8110027"/>
            <a:ext cx="1248299" cy="31819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/>
          <a:srcRect t="48219" b="13495"/>
          <a:stretch>
            <a:fillRect/>
          </a:stretch>
        </p:blipFill>
        <p:spPr>
          <a:xfrm>
            <a:off x="2947090" y="9258300"/>
            <a:ext cx="1338353" cy="2254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rcRect t="48219" b="13495"/>
          <a:stretch>
            <a:fillRect/>
          </a:stretch>
        </p:blipFill>
        <p:spPr>
          <a:xfrm>
            <a:off x="2947090" y="9645676"/>
            <a:ext cx="1383381" cy="23303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16013" y="0"/>
            <a:ext cx="7571987" cy="9258300"/>
            <a:chOff x="0" y="0"/>
            <a:chExt cx="1951563" cy="2386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1563" cy="2386184"/>
            </a:xfrm>
            <a:custGeom>
              <a:avLst/>
              <a:gdLst/>
              <a:ahLst/>
              <a:cxnLst/>
              <a:rect l="l" t="t" r="r" b="b"/>
              <a:pathLst>
                <a:path w="1951563" h="2386184">
                  <a:moveTo>
                    <a:pt x="0" y="0"/>
                  </a:moveTo>
                  <a:lnTo>
                    <a:pt x="1951563" y="0"/>
                  </a:lnTo>
                  <a:lnTo>
                    <a:pt x="1951563" y="2386184"/>
                  </a:lnTo>
                  <a:lnTo>
                    <a:pt x="0" y="2386184"/>
                  </a:lnTo>
                  <a:close/>
                </a:path>
              </a:pathLst>
            </a:custGeom>
            <a:solidFill>
              <a:srgbClr val="8167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210" r="3210"/>
          <a:stretch>
            <a:fillRect/>
          </a:stretch>
        </p:blipFill>
        <p:spPr>
          <a:xfrm>
            <a:off x="427580" y="95265"/>
            <a:ext cx="9597163" cy="91630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38888" y="826038"/>
            <a:ext cx="932969" cy="8629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38888" y="2126856"/>
            <a:ext cx="932969" cy="862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38888" y="3427675"/>
            <a:ext cx="932969" cy="862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38888" y="4728493"/>
            <a:ext cx="932969" cy="8629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38888" y="6029311"/>
            <a:ext cx="932969" cy="86299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3214006" y="1210162"/>
            <a:ext cx="4855942" cy="2208454"/>
            <a:chOff x="0" y="0"/>
            <a:chExt cx="6474590" cy="294460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6474590" cy="125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</a:pPr>
              <a:r>
                <a:rPr lang="en-US" sz="3099" spc="-61">
                  <a:solidFill>
                    <a:srgbClr val="FFFFFF"/>
                  </a:solidFill>
                  <a:latin typeface="Bebas Neue Bold"/>
                </a:rPr>
                <a:t>Massimazione delle pronunce valorizzando il fatto concreto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535116"/>
              <a:ext cx="6474590" cy="1409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9"/>
                </a:lnSpc>
              </a:pPr>
              <a:r>
                <a:rPr lang="en-US" sz="3099">
                  <a:solidFill>
                    <a:srgbClr val="FFFFFF"/>
                  </a:solidFill>
                  <a:latin typeface="Bebas Neue Bold"/>
                </a:rPr>
                <a:t>Collegamento con i precedenti conformi/difformi dell'Ufficio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214006" y="3745482"/>
            <a:ext cx="4369923" cy="3818522"/>
            <a:chOff x="0" y="0"/>
            <a:chExt cx="5826565" cy="509136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9525"/>
              <a:ext cx="5826565" cy="125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20"/>
                </a:lnSpc>
              </a:pPr>
              <a:r>
                <a:rPr lang="en-US" sz="3100" spc="-62">
                  <a:solidFill>
                    <a:srgbClr val="FFFFFF"/>
                  </a:solidFill>
                  <a:latin typeface="Bebas Neue Bold"/>
                </a:rPr>
                <a:t>collegamenti con il grado di giudizio precedente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510174"/>
              <a:ext cx="5826565" cy="3581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Bebas Neue Bold"/>
                </a:rPr>
                <a:t>Collegamenti con l'eventuale giudizio di Cassazione</a:t>
              </a:r>
            </a:p>
            <a:p>
              <a:pPr>
                <a:lnSpc>
                  <a:spcPts val="4340"/>
                </a:lnSpc>
              </a:pPr>
              <a:r>
                <a:rPr lang="en-US" sz="3100">
                  <a:solidFill>
                    <a:srgbClr val="FFFFFF"/>
                  </a:solidFill>
                  <a:latin typeface="Bebas Neue Bold"/>
                </a:rPr>
                <a:t>Catalogazione dei provvedimenti secondo parole chiave e riferimenti normativi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658011" y="6490052"/>
            <a:ext cx="6523990" cy="3796948"/>
            <a:chOff x="0" y="0"/>
            <a:chExt cx="2354580" cy="1370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1370361"/>
            </a:xfrm>
            <a:custGeom>
              <a:avLst/>
              <a:gdLst/>
              <a:ahLst/>
              <a:cxnLst/>
              <a:rect l="l" t="t" r="r" b="b"/>
              <a:pathLst>
                <a:path w="2353310" h="1370361">
                  <a:moveTo>
                    <a:pt x="784860" y="1303051"/>
                  </a:moveTo>
                  <a:cubicBezTo>
                    <a:pt x="905510" y="1343691"/>
                    <a:pt x="1042670" y="1370361"/>
                    <a:pt x="1177290" y="1370361"/>
                  </a:cubicBezTo>
                  <a:cubicBezTo>
                    <a:pt x="1311910" y="1370361"/>
                    <a:pt x="1441450" y="1347501"/>
                    <a:pt x="1560830" y="1306861"/>
                  </a:cubicBezTo>
                  <a:cubicBezTo>
                    <a:pt x="1563370" y="1305591"/>
                    <a:pt x="1565910" y="1305591"/>
                    <a:pt x="1568450" y="1304321"/>
                  </a:cubicBezTo>
                  <a:cubicBezTo>
                    <a:pt x="2016760" y="1141761"/>
                    <a:pt x="2346960" y="712501"/>
                    <a:pt x="2353310" y="21546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5344"/>
                  </a:lnTo>
                  <a:cubicBezTo>
                    <a:pt x="6350" y="715041"/>
                    <a:pt x="331470" y="1144301"/>
                    <a:pt x="784860" y="1303051"/>
                  </a:cubicBezTo>
                  <a:close/>
                </a:path>
              </a:pathLst>
            </a:custGeom>
            <a:solidFill>
              <a:srgbClr val="8167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811089" y="0"/>
            <a:ext cx="6217834" cy="6347620"/>
            <a:chOff x="0" y="0"/>
            <a:chExt cx="2354580" cy="24037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2403728"/>
            </a:xfrm>
            <a:custGeom>
              <a:avLst/>
              <a:gdLst/>
              <a:ahLst/>
              <a:cxnLst/>
              <a:rect l="l" t="t" r="r" b="b"/>
              <a:pathLst>
                <a:path w="2353310" h="2403728">
                  <a:moveTo>
                    <a:pt x="784860" y="2336417"/>
                  </a:moveTo>
                  <a:cubicBezTo>
                    <a:pt x="905510" y="2377057"/>
                    <a:pt x="1042670" y="2403728"/>
                    <a:pt x="1177290" y="2403728"/>
                  </a:cubicBezTo>
                  <a:cubicBezTo>
                    <a:pt x="1311910" y="2403728"/>
                    <a:pt x="1441450" y="2380867"/>
                    <a:pt x="1560830" y="2340228"/>
                  </a:cubicBezTo>
                  <a:cubicBezTo>
                    <a:pt x="1563370" y="2338957"/>
                    <a:pt x="1565910" y="2338957"/>
                    <a:pt x="1568450" y="2337687"/>
                  </a:cubicBezTo>
                  <a:cubicBezTo>
                    <a:pt x="2016760" y="2175128"/>
                    <a:pt x="2346960" y="1745867"/>
                    <a:pt x="2353310" y="1245649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44737"/>
                  </a:lnTo>
                  <a:cubicBezTo>
                    <a:pt x="6350" y="1748407"/>
                    <a:pt x="331470" y="2177667"/>
                    <a:pt x="784860" y="2336417"/>
                  </a:cubicBezTo>
                  <a:close/>
                </a:path>
              </a:pathLst>
            </a:custGeom>
            <a:solidFill>
              <a:srgbClr val="FDDC6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71A6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uce"/>
                </a:rPr>
                <a:t>       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3854" r="1485" b="8438"/>
          <a:stretch>
            <a:fillRect/>
          </a:stretch>
        </p:blipFill>
        <p:spPr>
          <a:xfrm>
            <a:off x="1429830" y="3188233"/>
            <a:ext cx="15495383" cy="70489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27570" y="4374729"/>
            <a:ext cx="972326" cy="5882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936374" y="391417"/>
            <a:ext cx="5482539" cy="2089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La banca </a:t>
            </a:r>
          </a:p>
          <a:p>
            <a:pPr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dati </a:t>
            </a:r>
          </a:p>
          <a:p>
            <a:pPr marL="0" lvl="0" indent="0">
              <a:lnSpc>
                <a:spcPts val="5400"/>
              </a:lnSpc>
            </a:pPr>
            <a:r>
              <a:rPr lang="en-US" sz="4500" spc="-90">
                <a:solidFill>
                  <a:srgbClr val="271A62"/>
                </a:solidFill>
                <a:latin typeface="Bebas Neue Bold"/>
              </a:rPr>
              <a:t>nazionale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6357" y="214253"/>
            <a:ext cx="8031165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271A62"/>
                </a:solidFill>
                <a:latin typeface="Anton"/>
              </a:rPr>
              <a:t>ARCHIVIO MASSIME E ARCHIVIO PROVVEDIMENTI PENALI/CIVILI/LAVORO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48070" y="1022608"/>
            <a:ext cx="7696190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271A62"/>
                </a:solidFill>
                <a:latin typeface="Anton"/>
              </a:rPr>
              <a:t>CREAZIONE DI AREA DI RICERCA ANCHE CON L'INSERIMENTO DI ANNOTAZIONI PERSONALIZZATE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497" y="2100976"/>
            <a:ext cx="6324441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1A62"/>
                </a:solidFill>
                <a:latin typeface="Anton"/>
              </a:rPr>
              <a:t>RICERCA SEMPLICE (con plurimi criteri in and)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04744" y="454601"/>
            <a:ext cx="4862256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1A62"/>
                </a:solidFill>
                <a:latin typeface="Anton"/>
              </a:rPr>
              <a:t>RICERCA AVANZATA IN and, or, not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13733" y="1285240"/>
            <a:ext cx="7044278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1A62"/>
                </a:solidFill>
                <a:latin typeface="Anton"/>
              </a:rPr>
              <a:t>ARCHIVIO DOCUMENTI INSERITI SUDDIVISI PER DISTRETTI ed UFFICI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70977" y="2074544"/>
            <a:ext cx="6285695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1A62"/>
                </a:solidFill>
                <a:latin typeface="Anton"/>
              </a:rPr>
              <a:t>MONITORAGGIO DEI PROVVEDIMENTI INSERITI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3191" y="3639218"/>
            <a:ext cx="920216" cy="5567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03609" y="3639218"/>
            <a:ext cx="920216" cy="5567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00025" y="3639218"/>
            <a:ext cx="920216" cy="55673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567404" y="2779293"/>
            <a:ext cx="1925955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1A62"/>
                </a:solidFill>
                <a:latin typeface="Anton"/>
              </a:rPr>
              <a:t>CHATBOT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22024" y="2779293"/>
            <a:ext cx="5077872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1A62"/>
                </a:solidFill>
                <a:latin typeface="Anton"/>
              </a:rPr>
              <a:t>CONDIVISIONE DELLE RICERCHE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98EF31B5891C4294235E0D79F635BA" ma:contentTypeVersion="11" ma:contentTypeDescription="Creare un nuovo documento." ma:contentTypeScope="" ma:versionID="ce37cc9d6940faee8ddad6098a524dca">
  <xsd:schema xmlns:xsd="http://www.w3.org/2001/XMLSchema" xmlns:xs="http://www.w3.org/2001/XMLSchema" xmlns:p="http://schemas.microsoft.com/office/2006/metadata/properties" xmlns:ns2="429f66d8-1a70-46b7-8bdc-1b04ebdb1a9c" xmlns:ns3="8b100ad7-59fb-4412-8b80-11121c3632ee" targetNamespace="http://schemas.microsoft.com/office/2006/metadata/properties" ma:root="true" ma:fieldsID="ad7c63d7dae85e52ff646663afd498cf" ns2:_="" ns3:_="">
    <xsd:import namespace="429f66d8-1a70-46b7-8bdc-1b04ebdb1a9c"/>
    <xsd:import namespace="8b100ad7-59fb-4412-8b80-11121c363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f66d8-1a70-46b7-8bdc-1b04ebdb1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00ad7-59fb-4412-8b80-11121c3632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11C7E5-2AFF-4326-9FE5-F6CA064B1BDE}"/>
</file>

<file path=customXml/itemProps2.xml><?xml version="1.0" encoding="utf-8"?>
<ds:datastoreItem xmlns:ds="http://schemas.openxmlformats.org/officeDocument/2006/customXml" ds:itemID="{7FCB919E-ECFF-4B10-A9BA-78B00AA8DE9A}"/>
</file>

<file path=customXml/itemProps3.xml><?xml version="1.0" encoding="utf-8"?>
<ds:datastoreItem xmlns:ds="http://schemas.openxmlformats.org/officeDocument/2006/customXml" ds:itemID="{D2007428-DF80-4F7F-B98B-F0A3D55FBBC4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764</Words>
  <Application>Microsoft Office PowerPoint</Application>
  <PresentationFormat>Personalizzato</PresentationFormat>
  <Paragraphs>116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Glacial Indifference Italics</vt:lpstr>
      <vt:lpstr>Bebas Neue Bold</vt:lpstr>
      <vt:lpstr>Bebas Neue</vt:lpstr>
      <vt:lpstr>Arial</vt:lpstr>
      <vt:lpstr>Open Sans Extra Bold</vt:lpstr>
      <vt:lpstr>Garet 1 Bold</vt:lpstr>
      <vt:lpstr>Calibri</vt:lpstr>
      <vt:lpstr>Glacial Indifference</vt:lpstr>
      <vt:lpstr>Anton</vt:lpstr>
      <vt:lpstr>Open Sauce Bold</vt:lpstr>
      <vt:lpstr>Open Sauce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RID-MAGRIF</dc:title>
  <dc:creator>Flavia Narducci</dc:creator>
  <cp:lastModifiedBy>Paolo Abbritti</cp:lastModifiedBy>
  <cp:revision>102</cp:revision>
  <dcterms:created xsi:type="dcterms:W3CDTF">2006-08-16T00:00:00Z</dcterms:created>
  <dcterms:modified xsi:type="dcterms:W3CDTF">2023-10-11T07:36:30Z</dcterms:modified>
  <dc:identifier>DAFcI_TKo4I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0x0101006298EF31B5891C4294235E0D79F635BA</vt:lpwstr>
  </property>
</Properties>
</file>